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8" r:id="rId6"/>
    <p:sldId id="258" r:id="rId7"/>
    <p:sldId id="270" r:id="rId8"/>
    <p:sldId id="276" r:id="rId9"/>
    <p:sldId id="265" r:id="rId10"/>
    <p:sldId id="264" r:id="rId11"/>
    <p:sldId id="274" r:id="rId12"/>
    <p:sldId id="261" r:id="rId13"/>
    <p:sldId id="277" r:id="rId14"/>
    <p:sldId id="269" r:id="rId15"/>
    <p:sldId id="262" r:id="rId16"/>
    <p:sldId id="271" r:id="rId17"/>
    <p:sldId id="272" r:id="rId18"/>
    <p:sldId id="273" r:id="rId19"/>
    <p:sldId id="275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4" d="100"/>
          <a:sy n="84" d="100"/>
        </p:scale>
        <p:origin x="16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42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30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9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03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28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2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3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8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9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BC5FAD5-878E-4449-BB81-6AD694846F99}" type="datetimeFigureOut">
              <a:rPr lang="nl-NL" smtClean="0"/>
              <a:pPr/>
              <a:t>23-11-2022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AC62D7D-770C-46C3-A27D-E8464ECA0CA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926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64088" y="5968242"/>
            <a:ext cx="6866012" cy="1371600"/>
          </a:xfrm>
        </p:spPr>
        <p:txBody>
          <a:bodyPr/>
          <a:lstStyle/>
          <a:p>
            <a:r>
              <a:rPr lang="nl-BE" dirty="0"/>
              <a:t>INFOBROCHURE december 2022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973810" y="1045313"/>
            <a:ext cx="71495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5400" dirty="0">
                <a:solidFill>
                  <a:srgbClr val="002060"/>
                </a:solidFill>
                <a:latin typeface="Arial Rounded MT Bold" pitchFamily="34" charset="0"/>
              </a:rPr>
              <a:t>Assistentiewoningen</a:t>
            </a:r>
          </a:p>
        </p:txBody>
      </p:sp>
      <p:sp>
        <p:nvSpPr>
          <p:cNvPr id="6" name="Rechthoek 5"/>
          <p:cNvSpPr/>
          <p:nvPr/>
        </p:nvSpPr>
        <p:spPr>
          <a:xfrm>
            <a:off x="1691680" y="1669918"/>
            <a:ext cx="5253361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11000" dirty="0">
                <a:solidFill>
                  <a:srgbClr val="002060"/>
                </a:solidFill>
                <a:latin typeface="Brush Script MT" pitchFamily="66" charset="0"/>
              </a:rPr>
              <a:t>De</a:t>
            </a:r>
            <a:r>
              <a:rPr lang="nl-BE" sz="11000" dirty="0">
                <a:solidFill>
                  <a:schemeClr val="accent1">
                    <a:lumMod val="50000"/>
                  </a:schemeClr>
                </a:solidFill>
                <a:latin typeface="Brush Script MT" pitchFamily="66" charset="0"/>
              </a:rPr>
              <a:t> </a:t>
            </a:r>
            <a:r>
              <a:rPr lang="nl-BE" sz="11000" dirty="0">
                <a:solidFill>
                  <a:srgbClr val="002060"/>
                </a:solidFill>
                <a:latin typeface="Brush Script MT" pitchFamily="66" charset="0"/>
              </a:rPr>
              <a:t>Mantel</a:t>
            </a:r>
            <a:endParaRPr lang="nl-NL" sz="11000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9512" y="3031795"/>
            <a:ext cx="8640960" cy="2845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1" y="4037129"/>
            <a:ext cx="7620000" cy="1743075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1475656" y="3339548"/>
            <a:ext cx="63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err="1">
                <a:solidFill>
                  <a:srgbClr val="002060"/>
                </a:solidFill>
                <a:latin typeface="Brush Script MT" pitchFamily="66" charset="0"/>
              </a:rPr>
              <a:t>Zorg-Saam</a:t>
            </a:r>
            <a:r>
              <a:rPr lang="nl-BE" sz="3200" dirty="0">
                <a:solidFill>
                  <a:srgbClr val="002060"/>
                </a:solidFill>
                <a:latin typeface="Brush Script MT" pitchFamily="66" charset="0"/>
              </a:rPr>
              <a:t> Zusters Kindsheid </a:t>
            </a:r>
            <a:r>
              <a:rPr lang="nl-BE" sz="3200" dirty="0" err="1">
                <a:solidFill>
                  <a:srgbClr val="002060"/>
                </a:solidFill>
                <a:latin typeface="Brush Script MT" pitchFamily="66" charset="0"/>
              </a:rPr>
              <a:t>Jesu</a:t>
            </a:r>
            <a:r>
              <a:rPr lang="nl-BE" sz="3200" dirty="0">
                <a:solidFill>
                  <a:srgbClr val="002060"/>
                </a:solidFill>
                <a:latin typeface="Brush Script MT" pitchFamily="66" charset="0"/>
              </a:rPr>
              <a:t> VZW</a:t>
            </a:r>
            <a:endParaRPr lang="nl-NL" sz="3200" dirty="0">
              <a:solidFill>
                <a:srgbClr val="002060"/>
              </a:solidFill>
              <a:latin typeface="Brush Script MT" pitchFamily="66" charset="0"/>
            </a:endParaRPr>
          </a:p>
        </p:txBody>
      </p:sp>
      <p:pic>
        <p:nvPicPr>
          <p:cNvPr id="23554" name="Picture 2" descr="http://www.rvt.netlash2.be/images/rvt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0958" y="1964215"/>
            <a:ext cx="1307613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 err="1"/>
              <a:t>noodoproepsysteem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16833"/>
            <a:ext cx="8562808" cy="4941168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sz="2400" dirty="0"/>
              <a:t>Noodsituatie = zeer dringend verpleegkundige/ medische hulp nodig</a:t>
            </a:r>
          </a:p>
          <a:p>
            <a:r>
              <a:rPr lang="nl-BE" sz="2400" dirty="0"/>
              <a:t>Drukknoppen op verschillende plaatsen in de flat</a:t>
            </a:r>
          </a:p>
          <a:p>
            <a:pPr lvl="1"/>
            <a:r>
              <a:rPr lang="nl-BE" sz="2400" dirty="0"/>
              <a:t>Slaapkamer</a:t>
            </a:r>
          </a:p>
          <a:p>
            <a:pPr lvl="1"/>
            <a:r>
              <a:rPr lang="nl-BE" sz="2400" dirty="0"/>
              <a:t>Badkamer</a:t>
            </a:r>
          </a:p>
          <a:p>
            <a:pPr lvl="1"/>
            <a:r>
              <a:rPr lang="nl-BE" sz="2400" dirty="0"/>
              <a:t>Leefruimte</a:t>
            </a:r>
          </a:p>
          <a:p>
            <a:r>
              <a:rPr lang="nl-BE" sz="2400" dirty="0"/>
              <a:t>Beantwoorden oproep: WZC De Regenboog en de woonassistent</a:t>
            </a:r>
            <a:endParaRPr lang="nl-NL" sz="2400" dirty="0"/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parking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3592" y="1770803"/>
            <a:ext cx="8147248" cy="5069160"/>
          </a:xfrm>
        </p:spPr>
        <p:txBody>
          <a:bodyPr>
            <a:noAutofit/>
          </a:bodyPr>
          <a:lstStyle/>
          <a:p>
            <a:r>
              <a:rPr lang="nl-BE" sz="2400" dirty="0">
                <a:cs typeface="Arial" panose="020B0604020202020204" pitchFamily="34" charset="0"/>
              </a:rPr>
              <a:t>AUTOSTALLING: </a:t>
            </a:r>
          </a:p>
          <a:p>
            <a:pPr lvl="1"/>
            <a:r>
              <a:rPr lang="nl-BE" sz="2000" dirty="0"/>
              <a:t>Gereserveerde plaatsen voor auto’s van zorggebruiker op de bezoekersparking voorzien.</a:t>
            </a:r>
          </a:p>
          <a:p>
            <a:pPr lvl="1"/>
            <a:r>
              <a:rPr lang="nl-BE" sz="2000" dirty="0"/>
              <a:t>Bezoekers parkeren gewoon op de bezoekersparking</a:t>
            </a:r>
          </a:p>
          <a:p>
            <a:pPr lvl="1"/>
            <a:r>
              <a:rPr lang="nl-BE" sz="2000" dirty="0"/>
              <a:t>Afgesloten parking met bareel. Om de parking te verlaten dient men een badge aan te vragen bij de receptie van het WZC hiervoor wordt een waarborg van € 10 gevraagd. </a:t>
            </a:r>
          </a:p>
          <a:p>
            <a:r>
              <a:rPr lang="nl-BE" sz="2600" dirty="0">
                <a:cs typeface="Arial" panose="020B0604020202020204" pitchFamily="34" charset="0"/>
              </a:rPr>
              <a:t>FIETSENSTALLING:  </a:t>
            </a:r>
          </a:p>
          <a:p>
            <a:pPr lvl="1"/>
            <a:r>
              <a:rPr lang="nl-BE" sz="2000" dirty="0"/>
              <a:t>Op wandelafstand van het gebouw</a:t>
            </a:r>
          </a:p>
          <a:p>
            <a:pPr lvl="1"/>
            <a:r>
              <a:rPr lang="nl-BE" sz="2000" dirty="0"/>
              <a:t>Overdekt en afgesloten. </a:t>
            </a:r>
          </a:p>
          <a:p>
            <a:pPr lvl="1"/>
            <a:r>
              <a:rPr lang="nl-BE" sz="2000" dirty="0"/>
              <a:t>Oplaadpunt E-bikes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huisdieren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455304" cy="4797152"/>
          </a:xfrm>
        </p:spPr>
        <p:txBody>
          <a:bodyPr>
            <a:noAutofit/>
          </a:bodyPr>
          <a:lstStyle/>
          <a:p>
            <a:r>
              <a:rPr lang="nl-BE" sz="2400" dirty="0"/>
              <a:t>Toegelaten onder bepaalde voorwaarden</a:t>
            </a:r>
          </a:p>
          <a:p>
            <a:pPr lvl="1"/>
            <a:r>
              <a:rPr lang="nl-BE" sz="2400" dirty="0"/>
              <a:t>De zorggebruiker dient voldoende zelfredzaam te zijn om de zorg voor een huisdier op te nemen.</a:t>
            </a:r>
          </a:p>
          <a:p>
            <a:pPr lvl="1"/>
            <a:r>
              <a:rPr lang="nl-BE" sz="2400" dirty="0"/>
              <a:t>Bij tijdelijke afwezigheid dient het huisdier opgevangen te worden binnen het sociaal netwerk van de bewoner.</a:t>
            </a:r>
          </a:p>
          <a:p>
            <a:pPr lvl="1"/>
            <a:r>
              <a:rPr lang="nl-BE" sz="2400" dirty="0"/>
              <a:t>Er mag geen overlast zijn voor de medebewoners</a:t>
            </a:r>
          </a:p>
          <a:p>
            <a:pPr lvl="2"/>
            <a:r>
              <a:rPr lang="nl-BE" sz="1800" dirty="0"/>
              <a:t>Veiligheid</a:t>
            </a:r>
          </a:p>
          <a:p>
            <a:pPr lvl="2"/>
            <a:r>
              <a:rPr lang="nl-BE" sz="1800" dirty="0"/>
              <a:t>Geluidsoverlast</a:t>
            </a:r>
          </a:p>
          <a:p>
            <a:pPr lvl="2"/>
            <a:r>
              <a:rPr lang="nl-BE" sz="1800" dirty="0"/>
              <a:t>Geurhinder</a:t>
            </a:r>
          </a:p>
          <a:p>
            <a:pPr lvl="2"/>
            <a:r>
              <a:rPr lang="nl-BE" sz="1800" dirty="0"/>
              <a:t>Onvoldoende hygiëne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bewonersraad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873405"/>
          </a:xfrm>
        </p:spPr>
        <p:txBody>
          <a:bodyPr>
            <a:normAutofit/>
          </a:bodyPr>
          <a:lstStyle/>
          <a:p>
            <a:r>
              <a:rPr lang="nl-NL" sz="2400" dirty="0"/>
              <a:t>Een advies- en overlegorgaan voor alle aspecten van de dagelijkse werking van De Mantel. </a:t>
            </a:r>
          </a:p>
          <a:p>
            <a:r>
              <a:rPr lang="nl-BE" sz="2400" dirty="0"/>
              <a:t>6x / jaar </a:t>
            </a:r>
          </a:p>
          <a:p>
            <a:r>
              <a:rPr lang="nl-BE" sz="2400" dirty="0"/>
              <a:t>Afvaardiging zorggebruikers</a:t>
            </a:r>
          </a:p>
          <a:p>
            <a:r>
              <a:rPr lang="nl-BE" sz="2400" dirty="0"/>
              <a:t>Voorzitter = zorggebruiker</a:t>
            </a:r>
          </a:p>
          <a:p>
            <a:r>
              <a:rPr lang="nl-BE" sz="2400" dirty="0"/>
              <a:t>Begeleid door woonassistent</a:t>
            </a:r>
          </a:p>
          <a:p>
            <a:r>
              <a:rPr lang="nl-BE" sz="2400" dirty="0"/>
              <a:t>Elke zorggebruiker ontvangt een exemplaar van het verslag</a:t>
            </a:r>
          </a:p>
          <a:p>
            <a:r>
              <a:rPr lang="nl-BE" sz="2400" dirty="0" err="1"/>
              <a:t>Suggestiebus</a:t>
            </a:r>
            <a:endParaRPr lang="nl-BE" sz="2400" dirty="0"/>
          </a:p>
          <a:p>
            <a:endParaRPr lang="nl-BE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2" y="764704"/>
            <a:ext cx="7989752" cy="1083329"/>
          </a:xfrm>
        </p:spPr>
        <p:txBody>
          <a:bodyPr/>
          <a:lstStyle/>
          <a:p>
            <a:r>
              <a:rPr lang="nl-BE" b="1" dirty="0"/>
              <a:t>Faciliteiten WZC te gebruiken door bewoners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61456"/>
            <a:ext cx="7989752" cy="4896544"/>
          </a:xfrm>
        </p:spPr>
        <p:txBody>
          <a:bodyPr>
            <a:noAutofit/>
          </a:bodyPr>
          <a:lstStyle/>
          <a:p>
            <a:r>
              <a:rPr lang="nl-BE" sz="2400" dirty="0"/>
              <a:t>Permanentie noodoproepsysteem: dag en nacht</a:t>
            </a:r>
          </a:p>
          <a:p>
            <a:pPr lvl="1"/>
            <a:r>
              <a:rPr lang="nl-BE" sz="1800" dirty="0"/>
              <a:t>Overbruggings- en crisiszorg garanderen </a:t>
            </a:r>
          </a:p>
          <a:p>
            <a:r>
              <a:rPr lang="nl-BE" sz="2400" dirty="0"/>
              <a:t>Maaltijden</a:t>
            </a:r>
          </a:p>
          <a:p>
            <a:pPr lvl="1"/>
            <a:r>
              <a:rPr lang="nl-BE" sz="1800" dirty="0"/>
              <a:t>Dagelijks in het ontmoetingscentrum tegen bezoekerstarief</a:t>
            </a:r>
          </a:p>
          <a:p>
            <a:r>
              <a:rPr lang="nl-BE" sz="2400" dirty="0"/>
              <a:t> Activiteiten</a:t>
            </a:r>
          </a:p>
          <a:p>
            <a:pPr lvl="1"/>
            <a:r>
              <a:rPr lang="nl-BE" sz="1800" dirty="0"/>
              <a:t>Gezelschapspelen, quiz, kaarten, infosessies, Tai-</a:t>
            </a:r>
            <a:r>
              <a:rPr lang="nl-BE" sz="1800" dirty="0" err="1"/>
              <a:t>chi</a:t>
            </a:r>
            <a:r>
              <a:rPr lang="nl-BE" sz="1800" dirty="0"/>
              <a:t>,….</a:t>
            </a:r>
          </a:p>
          <a:p>
            <a:r>
              <a:rPr lang="nl-BE" sz="2400" dirty="0"/>
              <a:t>Eucharistieviering:  In de kapel van het WZC</a:t>
            </a:r>
          </a:p>
          <a:p>
            <a:r>
              <a:rPr lang="nl-BE" sz="2400" dirty="0"/>
              <a:t>Gebruik van</a:t>
            </a:r>
          </a:p>
          <a:p>
            <a:pPr lvl="1"/>
            <a:r>
              <a:rPr lang="nl-BE" sz="1800" dirty="0"/>
              <a:t>Wassalon, Pedicure en Kapsalon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dagprijs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8" y="1998063"/>
            <a:ext cx="8579296" cy="4873752"/>
          </a:xfrm>
        </p:spPr>
        <p:txBody>
          <a:bodyPr>
            <a:normAutofit fontScale="92500" lnSpcReduction="20000"/>
          </a:bodyPr>
          <a:lstStyle/>
          <a:p>
            <a:r>
              <a:rPr lang="nl-BE" sz="2600" dirty="0"/>
              <a:t>Afhankelijk van grootte flat</a:t>
            </a:r>
          </a:p>
          <a:p>
            <a:r>
              <a:rPr lang="nl-BE" sz="2600" dirty="0"/>
              <a:t>Te huren</a:t>
            </a:r>
          </a:p>
          <a:p>
            <a:pPr>
              <a:buNone/>
            </a:pPr>
            <a:endParaRPr lang="nl-BE" sz="2600" dirty="0"/>
          </a:p>
          <a:p>
            <a:r>
              <a:rPr lang="nl-NL" sz="2000" dirty="0"/>
              <a:t>Woning &lt;70 m²                    	met 1 slaapkamer		41,62 euro/dag</a:t>
            </a:r>
          </a:p>
          <a:p>
            <a:r>
              <a:rPr lang="nl-NL" sz="2000" dirty="0"/>
              <a:t>Woning &gt;= 70m² - &lt;74m² 	met 1 slaapkamer 		43,04 euro/dag</a:t>
            </a:r>
          </a:p>
          <a:p>
            <a:r>
              <a:rPr lang="nl-NL" sz="2000" dirty="0"/>
              <a:t>Woning &gt; = 74m² - &lt;79,5m²	met 1 slaapkamer		44,70 euro/dag</a:t>
            </a:r>
          </a:p>
          <a:p>
            <a:r>
              <a:rPr lang="nl-NL" sz="2000" dirty="0"/>
              <a:t>Woning &gt; = 79.5 m² - 85m²	met 1 slaapkamer 		46,35 euro/dag</a:t>
            </a:r>
          </a:p>
          <a:p>
            <a:r>
              <a:rPr lang="nl-NL" sz="2000" dirty="0"/>
              <a:t>Woning ± 90 m²			met 1 slaapkamer 		51,92 euro/dag</a:t>
            </a:r>
          </a:p>
          <a:p>
            <a:r>
              <a:rPr lang="nl-NL" sz="2000" dirty="0"/>
              <a:t>Woning ± 97 m²			met 2 slaapkamers		54,99 euro/dag</a:t>
            </a:r>
          </a:p>
          <a:p>
            <a:r>
              <a:rPr lang="nl-NL" sz="2000" dirty="0"/>
              <a:t>Woning ± 114 m²			met 2 slaapkamers		62,57 euro/dag</a:t>
            </a:r>
          </a:p>
          <a:p>
            <a:r>
              <a:rPr lang="nl-NL" sz="2000" dirty="0" err="1"/>
              <a:t>Inleunflat</a:t>
            </a:r>
            <a:r>
              <a:rPr lang="nl-NL" sz="2000" dirty="0"/>
              <a:t> 					met 2 slaapkamers		58,42 euro/dag</a:t>
            </a:r>
          </a:p>
          <a:p>
            <a:r>
              <a:rPr lang="nl-BE" sz="2000" dirty="0"/>
              <a:t>Woning </a:t>
            </a:r>
            <a:r>
              <a:rPr lang="nl-BE" sz="2000" dirty="0" err="1"/>
              <a:t>glv</a:t>
            </a:r>
            <a:r>
              <a:rPr lang="nl-BE" sz="2000" dirty="0"/>
              <a:t>				met 3 slaapkamers	</a:t>
            </a:r>
            <a:r>
              <a:rPr lang="nl-BE" sz="2000"/>
              <a:t>	60,66 </a:t>
            </a:r>
            <a:r>
              <a:rPr lang="nl-BE" sz="2000" dirty="0"/>
              <a:t>euro/dag</a:t>
            </a:r>
            <a:endParaRPr lang="nl-NL" sz="2000" dirty="0"/>
          </a:p>
          <a:p>
            <a:pPr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275856" y="1401471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bg1"/>
                </a:solidFill>
              </a:rPr>
              <a:t>Prijzen geldig </a:t>
            </a:r>
            <a:r>
              <a:rPr lang="nl-BE">
                <a:solidFill>
                  <a:schemeClr val="bg1"/>
                </a:solidFill>
              </a:rPr>
              <a:t>vanaf 01/06/2022</a:t>
            </a:r>
            <a:endParaRPr lang="nl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87474"/>
            <a:ext cx="8363272" cy="1083329"/>
          </a:xfrm>
        </p:spPr>
        <p:txBody>
          <a:bodyPr>
            <a:normAutofit/>
          </a:bodyPr>
          <a:lstStyle/>
          <a:p>
            <a:r>
              <a:rPr lang="nl-BE" sz="3200" b="1" dirty="0"/>
              <a:t>Wat is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1195" y="2018424"/>
            <a:ext cx="8219256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BE" sz="2400" dirty="0"/>
              <a:t>Gebruik van de flat</a:t>
            </a:r>
          </a:p>
          <a:p>
            <a:pPr>
              <a:lnSpc>
                <a:spcPct val="150000"/>
              </a:lnSpc>
            </a:pPr>
            <a:r>
              <a:rPr lang="nl-BE" sz="2400" dirty="0" err="1"/>
              <a:t>Noodoproepsysteem</a:t>
            </a:r>
            <a:r>
              <a:rPr lang="nl-BE" sz="2400" dirty="0"/>
              <a:t> 24/24u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ontmoetingsplaats en gangen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buitengevels en buitenramen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Onderhoud tuinen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Buitenzetten van huisvuil</a:t>
            </a:r>
          </a:p>
          <a:p>
            <a:pPr>
              <a:lnSpc>
                <a:spcPct val="150000"/>
              </a:lnSpc>
            </a:pPr>
            <a:r>
              <a:rPr lang="nl-BE" sz="2400" dirty="0"/>
              <a:t>Aanwezigheid en dienstverlening van woonassistent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87474"/>
            <a:ext cx="8208912" cy="1083329"/>
          </a:xfrm>
        </p:spPr>
        <p:txBody>
          <a:bodyPr>
            <a:normAutofit/>
          </a:bodyPr>
          <a:lstStyle/>
          <a:p>
            <a:r>
              <a:rPr lang="nl-BE" sz="3200" b="1" dirty="0"/>
              <a:t>Wat is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844825"/>
            <a:ext cx="7989752" cy="5400599"/>
          </a:xfrm>
        </p:spPr>
        <p:txBody>
          <a:bodyPr>
            <a:normAutofit/>
          </a:bodyPr>
          <a:lstStyle/>
          <a:p>
            <a:r>
              <a:rPr lang="nl-BE" sz="2400" dirty="0"/>
              <a:t>Onroerende voorheffing voor de flat, grond en gemeenschappelijke delen</a:t>
            </a:r>
          </a:p>
          <a:p>
            <a:r>
              <a:rPr lang="nl-BE" sz="2400" dirty="0"/>
              <a:t>Brandverzekering van het gebouw, persoonlijke bezittingen tegen brand verzekerd voor 7500 euro, burgerlijke aansprakelijkheid.</a:t>
            </a:r>
          </a:p>
          <a:p>
            <a:r>
              <a:rPr lang="nl-BE" sz="2400" dirty="0"/>
              <a:t>Verwarming, verlichting en gebruik van gemeenschappelijke ruimtes en gangen</a:t>
            </a:r>
          </a:p>
          <a:p>
            <a:r>
              <a:rPr lang="nl-BE" sz="2400" dirty="0"/>
              <a:t>Gebruik, de keuring en controle van gemeenschappelijke technische installaties</a:t>
            </a:r>
          </a:p>
          <a:p>
            <a:r>
              <a:rPr lang="nl-BE" sz="2400" dirty="0"/>
              <a:t>Niet betalende activiteiten georganiseerd in de polyvalente zaal voor zorggebruikers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8348" y="548680"/>
            <a:ext cx="8579296" cy="1143000"/>
          </a:xfrm>
        </p:spPr>
        <p:txBody>
          <a:bodyPr>
            <a:normAutofit/>
          </a:bodyPr>
          <a:lstStyle/>
          <a:p>
            <a:r>
              <a:rPr lang="nl-BE" sz="3200" b="1" dirty="0"/>
              <a:t>Wat is </a:t>
            </a:r>
            <a:r>
              <a:rPr lang="nl-BE" sz="3200" b="1" u="sng" dirty="0"/>
              <a:t>niet</a:t>
            </a:r>
            <a:r>
              <a:rPr lang="nl-BE" sz="3200" b="1" dirty="0"/>
              <a:t> in de dagprijs inbegrepen 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16833"/>
            <a:ext cx="9031368" cy="5112567"/>
          </a:xfrm>
        </p:spPr>
        <p:txBody>
          <a:bodyPr>
            <a:normAutofit/>
          </a:bodyPr>
          <a:lstStyle/>
          <a:p>
            <a:r>
              <a:rPr lang="nl-BE" sz="2400" dirty="0"/>
              <a:t> Maaltijden</a:t>
            </a:r>
          </a:p>
          <a:p>
            <a:r>
              <a:rPr lang="nl-BE" sz="2400" dirty="0"/>
              <a:t> Schoonmaak en herstelling van de flat</a:t>
            </a:r>
          </a:p>
          <a:p>
            <a:r>
              <a:rPr lang="nl-BE" sz="2400" dirty="0"/>
              <a:t> Thuiszorg - thuisverpleging</a:t>
            </a:r>
          </a:p>
          <a:p>
            <a:r>
              <a:rPr lang="nl-BE" sz="2400" dirty="0"/>
              <a:t> Abonnementen telefoon, TV en internet</a:t>
            </a:r>
          </a:p>
          <a:p>
            <a:r>
              <a:rPr lang="nl-BE" sz="2400" dirty="0"/>
              <a:t> Persoonlijk energie- en waterverbruik</a:t>
            </a:r>
          </a:p>
          <a:p>
            <a:pPr lvl="1"/>
            <a:r>
              <a:rPr lang="nl-BE" sz="1900" dirty="0"/>
              <a:t>Factuur rechtstreeks naar huurder / eigen provider</a:t>
            </a:r>
          </a:p>
          <a:p>
            <a:r>
              <a:rPr lang="nl-BE" sz="2400" dirty="0"/>
              <a:t> Taksen en belastingen ten persoonlijke titel</a:t>
            </a:r>
          </a:p>
          <a:p>
            <a:r>
              <a:rPr lang="nl-BE" sz="2400" dirty="0"/>
              <a:t>Overgordijnen</a:t>
            </a:r>
          </a:p>
          <a:p>
            <a:pPr lvl="1"/>
            <a:r>
              <a:rPr lang="nl-BE" sz="1800" dirty="0"/>
              <a:t>Zelf aan te kopen, moeten brandvertragend zijn. </a:t>
            </a:r>
          </a:p>
          <a:p>
            <a:r>
              <a:rPr lang="nl-BE" sz="2400" dirty="0"/>
              <a:t> Onderhoud van persoonlijke ketels om de 2 jaar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huurovereenkomst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7989752" cy="4536504"/>
          </a:xfrm>
        </p:spPr>
        <p:txBody>
          <a:bodyPr>
            <a:normAutofit/>
          </a:bodyPr>
          <a:lstStyle/>
          <a:p>
            <a:r>
              <a:rPr lang="nl-BE" sz="2400" dirty="0"/>
              <a:t>Huur wordt betaald op het einde van de maand</a:t>
            </a:r>
          </a:p>
          <a:p>
            <a:r>
              <a:rPr lang="nl-BE" sz="2400" dirty="0"/>
              <a:t>Bij voorkeur via domiciliëring</a:t>
            </a:r>
          </a:p>
          <a:p>
            <a:r>
              <a:rPr lang="nl-BE" sz="2400" dirty="0"/>
              <a:t>Jaarlijkse indexaanpassingen voor de huurprijs</a:t>
            </a:r>
          </a:p>
          <a:p>
            <a:r>
              <a:rPr lang="nl-BE" sz="2400" dirty="0"/>
              <a:t>Waarborg</a:t>
            </a:r>
          </a:p>
          <a:p>
            <a:pPr lvl="1"/>
            <a:r>
              <a:rPr lang="nl-BE" sz="1800" dirty="0"/>
              <a:t>Som van 30 x dagprijs van de flat</a:t>
            </a:r>
          </a:p>
          <a:p>
            <a:pPr lvl="1"/>
            <a:r>
              <a:rPr lang="nl-BE" sz="1800" dirty="0" err="1"/>
              <a:t>Huurwaarborgrekening</a:t>
            </a:r>
            <a:r>
              <a:rPr lang="nl-BE" sz="1800" dirty="0"/>
              <a:t> = geblokkeerde rekening</a:t>
            </a:r>
          </a:p>
          <a:p>
            <a:r>
              <a:rPr lang="nl-BE" sz="2400" dirty="0"/>
              <a:t> Opzegtermijn is 30 dagen</a:t>
            </a:r>
          </a:p>
          <a:p>
            <a:pPr lvl="1"/>
            <a:r>
              <a:rPr lang="nl-BE" sz="1800" dirty="0"/>
              <a:t>Proefperiode van 30 dagen, dan opzegtermijn 7 dagen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989752" cy="1083329"/>
          </a:xfrm>
        </p:spPr>
        <p:txBody>
          <a:bodyPr>
            <a:normAutofit/>
          </a:bodyPr>
          <a:lstStyle/>
          <a:p>
            <a:r>
              <a:rPr lang="nl-BE" sz="4000" b="1" dirty="0"/>
              <a:t>contactgegevens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 fontScale="92500" lnSpcReduction="20000"/>
          </a:bodyPr>
          <a:lstStyle/>
          <a:p>
            <a:r>
              <a:rPr lang="nl-BE" sz="2600" b="1" dirty="0"/>
              <a:t>Woonassistent</a:t>
            </a:r>
          </a:p>
          <a:p>
            <a:pPr lvl="1">
              <a:buNone/>
            </a:pPr>
            <a:r>
              <a:rPr lang="nl-BE" sz="2600" dirty="0"/>
              <a:t>Koen Dockx</a:t>
            </a:r>
          </a:p>
          <a:p>
            <a:pPr lvl="1">
              <a:buNone/>
            </a:pPr>
            <a:r>
              <a:rPr lang="nl-BE" sz="2600" dirty="0"/>
              <a:t>Tel: 0499/88 69 25</a:t>
            </a:r>
          </a:p>
          <a:p>
            <a:pPr lvl="1">
              <a:buNone/>
            </a:pPr>
            <a:r>
              <a:rPr lang="nl-BE" sz="2600" dirty="0"/>
              <a:t>dockxk@deregenboog.zkj.be</a:t>
            </a:r>
          </a:p>
          <a:p>
            <a:pPr lvl="1">
              <a:buNone/>
            </a:pPr>
            <a:endParaRPr lang="nl-BE" sz="2600" dirty="0"/>
          </a:p>
          <a:p>
            <a:pPr lvl="1">
              <a:buNone/>
            </a:pPr>
            <a:r>
              <a:rPr lang="nl-BE" sz="2600" dirty="0"/>
              <a:t>Enkel telefonisch/mail en op afspraak te bereiken</a:t>
            </a:r>
          </a:p>
          <a:p>
            <a:endParaRPr lang="nl-BE" sz="2600" dirty="0"/>
          </a:p>
          <a:p>
            <a:r>
              <a:rPr lang="nl-BE" sz="2600" dirty="0"/>
              <a:t> </a:t>
            </a:r>
            <a:r>
              <a:rPr lang="nl-BE" sz="2600" b="1" dirty="0"/>
              <a:t>WZC De Regenboog </a:t>
            </a:r>
          </a:p>
          <a:p>
            <a:pPr>
              <a:buNone/>
            </a:pPr>
            <a:r>
              <a:rPr lang="nl-BE" sz="2600" dirty="0"/>
              <a:t>		03/253 28 00</a:t>
            </a:r>
          </a:p>
          <a:p>
            <a:pPr>
              <a:buNone/>
            </a:pPr>
            <a:r>
              <a:rPr lang="nl-BE" sz="2600" dirty="0"/>
              <a:t>		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686800" cy="1143000"/>
          </a:xfrm>
        </p:spPr>
        <p:txBody>
          <a:bodyPr>
            <a:noAutofit/>
          </a:bodyPr>
          <a:lstStyle/>
          <a:p>
            <a:r>
              <a:rPr lang="nl-BE" sz="3600" b="1" dirty="0"/>
              <a:t>Wonen in een assistentiewoning</a:t>
            </a:r>
            <a:endParaRPr lang="nl-NL" sz="3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88840"/>
            <a:ext cx="7989752" cy="5328592"/>
          </a:xfrm>
        </p:spPr>
        <p:txBody>
          <a:bodyPr>
            <a:normAutofit/>
          </a:bodyPr>
          <a:lstStyle/>
          <a:p>
            <a:r>
              <a:rPr lang="nl-BE" b="1" u="sng" dirty="0"/>
              <a:t>Beschermde</a:t>
            </a:r>
            <a:r>
              <a:rPr lang="nl-BE" b="1" dirty="0"/>
              <a:t> vorm van </a:t>
            </a:r>
            <a:r>
              <a:rPr lang="nl-BE" b="1" u="sng" dirty="0"/>
              <a:t>zelfstandig</a:t>
            </a:r>
            <a:r>
              <a:rPr lang="nl-BE" b="1" dirty="0"/>
              <a:t> wonen</a:t>
            </a:r>
          </a:p>
          <a:p>
            <a:pPr lvl="1"/>
            <a:r>
              <a:rPr lang="nl-BE" sz="1800" dirty="0"/>
              <a:t>Zelfstandig wonen</a:t>
            </a:r>
          </a:p>
          <a:p>
            <a:pPr lvl="2"/>
            <a:r>
              <a:rPr lang="nl-BE" dirty="0"/>
              <a:t>Zelfredzaamheid moet voldoende groot zijn, bewaakt door </a:t>
            </a:r>
            <a:r>
              <a:rPr lang="nl-BE" dirty="0" err="1"/>
              <a:t>woonassistent</a:t>
            </a:r>
            <a:endParaRPr lang="nl-BE" dirty="0"/>
          </a:p>
          <a:p>
            <a:pPr lvl="2"/>
            <a:r>
              <a:rPr lang="nl-BE" dirty="0"/>
              <a:t>Ondersteund door partner of </a:t>
            </a:r>
            <a:r>
              <a:rPr lang="nl-BE" dirty="0" err="1"/>
              <a:t>mantelzorger</a:t>
            </a:r>
            <a:endParaRPr lang="nl-BE" dirty="0"/>
          </a:p>
          <a:p>
            <a:pPr lvl="1"/>
            <a:r>
              <a:rPr lang="nl-BE" sz="1800" dirty="0"/>
              <a:t>Permanente ondersteuning</a:t>
            </a:r>
          </a:p>
          <a:p>
            <a:pPr lvl="2"/>
            <a:r>
              <a:rPr lang="nl-BE" dirty="0"/>
              <a:t>Beroep doen op thuiszorgdiensten en thuisverpleging uit de regio</a:t>
            </a:r>
          </a:p>
          <a:p>
            <a:pPr lvl="2"/>
            <a:r>
              <a:rPr lang="nl-BE" dirty="0"/>
              <a:t>Beroep doen op woonassistent = aanspreekpunt</a:t>
            </a:r>
          </a:p>
          <a:p>
            <a:pPr lvl="2"/>
            <a:r>
              <a:rPr lang="nl-BE" dirty="0"/>
              <a:t>Oproepsysteem bij noodsituaties</a:t>
            </a:r>
          </a:p>
          <a:p>
            <a:pPr lvl="2"/>
            <a:r>
              <a:rPr lang="nl-BE" dirty="0"/>
              <a:t>Vrije keuze zorgverleners</a:t>
            </a:r>
          </a:p>
          <a:p>
            <a:pPr lvl="1"/>
            <a:r>
              <a:rPr lang="nl-BE" sz="1800" dirty="0"/>
              <a:t>Zorg op maat indien nodig</a:t>
            </a:r>
          </a:p>
          <a:p>
            <a:pPr lvl="2"/>
            <a:r>
              <a:rPr lang="nl-BE" dirty="0"/>
              <a:t>Zorgvrager is partner is de zorg, alles gebeurt in samenspraak</a:t>
            </a:r>
          </a:p>
          <a:p>
            <a:pPr lvl="2"/>
            <a:r>
              <a:rPr lang="nl-BE" dirty="0"/>
              <a:t>Zorgoverleg plannen indien nodig</a:t>
            </a:r>
          </a:p>
          <a:p>
            <a:r>
              <a:rPr lang="nl-BE" b="1" dirty="0"/>
              <a:t>Persoonlijke vrijheid van de gebruiker </a:t>
            </a:r>
          </a:p>
          <a:p>
            <a:pPr lvl="2"/>
            <a:endParaRPr lang="nl-BE" dirty="0"/>
          </a:p>
          <a:p>
            <a:pPr lvl="2"/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143000"/>
          </a:xfrm>
        </p:spPr>
        <p:txBody>
          <a:bodyPr>
            <a:noAutofit/>
          </a:bodyPr>
          <a:lstStyle/>
          <a:p>
            <a:r>
              <a:rPr lang="nl-BE" sz="3200" b="1" dirty="0"/>
              <a:t>Wanneer niet geschikt voor een assistentiewoning?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3752"/>
          </a:xfrm>
        </p:spPr>
        <p:txBody>
          <a:bodyPr/>
          <a:lstStyle/>
          <a:p>
            <a:endParaRPr lang="nl-BE" dirty="0"/>
          </a:p>
          <a:p>
            <a:r>
              <a:rPr lang="nl-BE" sz="2800" dirty="0"/>
              <a:t>Niet meer op een veilige manier zelfstandig thuis kunnen wonen</a:t>
            </a:r>
          </a:p>
          <a:p>
            <a:r>
              <a:rPr lang="nl-BE" sz="2800" dirty="0"/>
              <a:t>Nood aan woningaanpassingen in de assistentiewoning</a:t>
            </a:r>
          </a:p>
          <a:p>
            <a:r>
              <a:rPr lang="nl-BE" sz="2800" dirty="0"/>
              <a:t>Nood aan intensieve 24-uurs zorg</a:t>
            </a:r>
          </a:p>
          <a:p>
            <a:r>
              <a:rPr lang="nl-BE" sz="2800" dirty="0"/>
              <a:t>Veiligheid kan niet meer gewaarborgd worden</a:t>
            </a:r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BE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Woonassistent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0803"/>
            <a:ext cx="8496944" cy="5186589"/>
          </a:xfrm>
        </p:spPr>
        <p:txBody>
          <a:bodyPr>
            <a:normAutofit fontScale="92500"/>
          </a:bodyPr>
          <a:lstStyle/>
          <a:p>
            <a:r>
              <a:rPr lang="nl-BE" sz="2000" b="1" dirty="0"/>
              <a:t>1</a:t>
            </a:r>
            <a:r>
              <a:rPr lang="nl-BE" sz="2000" b="1" baseline="30000" dirty="0"/>
              <a:t>ste</a:t>
            </a:r>
            <a:r>
              <a:rPr lang="nl-BE" sz="2000" b="1" dirty="0"/>
              <a:t> aanspreekpunt</a:t>
            </a:r>
          </a:p>
          <a:p>
            <a:pPr lvl="1"/>
            <a:r>
              <a:rPr lang="nl-BE" sz="2000" dirty="0"/>
              <a:t>Goeiemorgenfunctie</a:t>
            </a:r>
          </a:p>
          <a:p>
            <a:pPr lvl="1"/>
            <a:r>
              <a:rPr lang="nl-BE" sz="2000" dirty="0"/>
              <a:t>Huisbezoeken en opvolging thuissituatie</a:t>
            </a:r>
          </a:p>
          <a:p>
            <a:r>
              <a:rPr lang="nl-BE" sz="2200" b="1" dirty="0"/>
              <a:t>Informeren, advies geven en ondersteunen bij problemen of vragen. </a:t>
            </a:r>
          </a:p>
          <a:p>
            <a:r>
              <a:rPr lang="nl-BE" sz="2200" b="1" dirty="0"/>
              <a:t>Coördinator van zorg</a:t>
            </a:r>
          </a:p>
          <a:p>
            <a:pPr lvl="1"/>
            <a:r>
              <a:rPr lang="nl-BE" sz="2000" dirty="0"/>
              <a:t>Aanspreekpunt voor alle vragen rond zorg</a:t>
            </a:r>
          </a:p>
          <a:p>
            <a:pPr lvl="1"/>
            <a:r>
              <a:rPr lang="nl-BE" sz="2000" dirty="0"/>
              <a:t>Contacteert gewenste diensten</a:t>
            </a:r>
          </a:p>
          <a:p>
            <a:pPr lvl="1"/>
            <a:r>
              <a:rPr lang="nl-BE" sz="2000" dirty="0"/>
              <a:t>Reikt oplossingen aan / zoekt zelf oplossingen</a:t>
            </a:r>
          </a:p>
          <a:p>
            <a:r>
              <a:rPr lang="nl-BE" sz="2000" dirty="0"/>
              <a:t> </a:t>
            </a:r>
            <a:r>
              <a:rPr lang="nl-BE" sz="2000" b="1" dirty="0"/>
              <a:t>Bewaken van haalbaarheid zelfstandig wonen</a:t>
            </a:r>
          </a:p>
          <a:p>
            <a:r>
              <a:rPr lang="nl-BE" sz="2000" b="1" dirty="0"/>
              <a:t> Permanentie voor noodoproepen</a:t>
            </a:r>
          </a:p>
          <a:p>
            <a:r>
              <a:rPr lang="nl-BE" sz="2000" b="1" dirty="0"/>
              <a:t>Aanmelding nieuwe residenten</a:t>
            </a:r>
          </a:p>
          <a:p>
            <a:r>
              <a:rPr lang="nl-BE" sz="2000" b="1" dirty="0"/>
              <a:t>Aanbieden activiteiten en sociaal contact stimuleren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Opname - Wachtlijst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04284"/>
            <a:ext cx="7989752" cy="4824537"/>
          </a:xfrm>
        </p:spPr>
        <p:txBody>
          <a:bodyPr>
            <a:normAutofit lnSpcReduction="10000"/>
          </a:bodyPr>
          <a:lstStyle/>
          <a:p>
            <a:r>
              <a:rPr lang="nl-BE" sz="2400" b="1" dirty="0"/>
              <a:t>Inschrijving op de wachtlijst</a:t>
            </a:r>
          </a:p>
          <a:p>
            <a:pPr lvl="1"/>
            <a:r>
              <a:rPr lang="nl-BE" sz="2400" dirty="0"/>
              <a:t>Administratief dossier aanmaken</a:t>
            </a:r>
          </a:p>
          <a:p>
            <a:pPr lvl="2"/>
            <a:r>
              <a:rPr lang="nl-BE" sz="1800" dirty="0"/>
              <a:t>Identiteitskaart laten inlezen</a:t>
            </a:r>
          </a:p>
          <a:p>
            <a:pPr lvl="2"/>
            <a:r>
              <a:rPr lang="nl-BE" sz="1800" dirty="0"/>
              <a:t>Klever mutualiteit meebrengen</a:t>
            </a:r>
          </a:p>
          <a:p>
            <a:pPr lvl="2"/>
            <a:r>
              <a:rPr lang="nl-BE" sz="1800" dirty="0"/>
              <a:t>Contactgegevens noteren</a:t>
            </a:r>
          </a:p>
          <a:p>
            <a:pPr lvl="1"/>
            <a:r>
              <a:rPr lang="nl-BE" sz="2400" dirty="0"/>
              <a:t>Voorkeur woning doorgeven</a:t>
            </a:r>
          </a:p>
          <a:p>
            <a:r>
              <a:rPr lang="nl-BE" sz="2400" b="1" dirty="0"/>
              <a:t>Toewijzing assistentiewoning</a:t>
            </a:r>
          </a:p>
          <a:p>
            <a:pPr lvl="1"/>
            <a:r>
              <a:rPr lang="nl-BE" sz="2200" dirty="0"/>
              <a:t>Bij het vrijkomen van een woning zal de beschikbare woning worden aangeboden aan de eerstvolgende op de wachtlijst die voldoet aan de opnamecriteria.</a:t>
            </a:r>
          </a:p>
          <a:p>
            <a:pPr lvl="1"/>
            <a:r>
              <a:rPr lang="nl-BE" sz="2200" dirty="0"/>
              <a:t>Geen garantie dat flat die vrijkomt voldoet aan uw criteria.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192" y="908720"/>
            <a:ext cx="7989752" cy="862083"/>
          </a:xfrm>
        </p:spPr>
        <p:txBody>
          <a:bodyPr>
            <a:normAutofit/>
          </a:bodyPr>
          <a:lstStyle/>
          <a:p>
            <a:r>
              <a:rPr lang="nl-BE" sz="4000" b="1" dirty="0"/>
              <a:t>assistentiewoning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1988840"/>
            <a:ext cx="7989752" cy="5256584"/>
          </a:xfrm>
        </p:spPr>
        <p:txBody>
          <a:bodyPr>
            <a:normAutofit fontScale="55000" lnSpcReduction="20000"/>
          </a:bodyPr>
          <a:lstStyle/>
          <a:p>
            <a:r>
              <a:rPr lang="nl-BE" sz="3400" dirty="0"/>
              <a:t>51 flats in 2 blokken</a:t>
            </a:r>
          </a:p>
          <a:p>
            <a:r>
              <a:rPr lang="nl-BE" sz="3600" dirty="0"/>
              <a:t>Inrichting</a:t>
            </a:r>
          </a:p>
          <a:p>
            <a:pPr lvl="1"/>
            <a:r>
              <a:rPr lang="nl-BE" sz="3400" dirty="0"/>
              <a:t>Inkomhal met vestiaire</a:t>
            </a:r>
          </a:p>
          <a:p>
            <a:pPr lvl="1"/>
            <a:r>
              <a:rPr lang="nl-BE" sz="3400" dirty="0"/>
              <a:t>Leefruimte</a:t>
            </a:r>
          </a:p>
          <a:p>
            <a:pPr lvl="1"/>
            <a:r>
              <a:rPr lang="nl-BE" sz="3400" dirty="0"/>
              <a:t>1 of 2 slaapkamers</a:t>
            </a:r>
          </a:p>
          <a:p>
            <a:pPr lvl="1"/>
            <a:r>
              <a:rPr lang="nl-BE" sz="3400" dirty="0"/>
              <a:t>Keuken met ingemaakte kasten, kookplaat inductie en timer, ijskast,  combi </a:t>
            </a:r>
            <a:r>
              <a:rPr lang="nl-BE" sz="3400" dirty="0" err="1"/>
              <a:t>microgolf-oven</a:t>
            </a:r>
            <a:endParaRPr lang="nl-BE" sz="3400" dirty="0"/>
          </a:p>
          <a:p>
            <a:pPr lvl="1"/>
            <a:r>
              <a:rPr lang="nl-BE" sz="3400" dirty="0"/>
              <a:t>Berging met aansluiting voor wasmachine en droogkast</a:t>
            </a:r>
          </a:p>
          <a:p>
            <a:pPr lvl="1"/>
            <a:r>
              <a:rPr lang="nl-BE" sz="3400" dirty="0"/>
              <a:t>Badkamer met lavabo, spiegel, toilet, douche en kolomkast</a:t>
            </a:r>
          </a:p>
          <a:p>
            <a:pPr lvl="1"/>
            <a:r>
              <a:rPr lang="nl-BE" sz="3400" dirty="0"/>
              <a:t>Terras met verlichting</a:t>
            </a:r>
          </a:p>
          <a:p>
            <a:pPr lvl="1"/>
            <a:r>
              <a:rPr lang="nl-BE" sz="3400" dirty="0"/>
              <a:t>Zonnewering (op kanten met volle zon) + glasgordijnen</a:t>
            </a:r>
          </a:p>
          <a:p>
            <a:pPr lvl="1"/>
            <a:r>
              <a:rPr lang="nl-BE" sz="3400" dirty="0"/>
              <a:t>Aansluitingen voor telefoon, TV en internet</a:t>
            </a:r>
          </a:p>
          <a:p>
            <a:pPr lvl="1"/>
            <a:r>
              <a:rPr lang="nl-BE" sz="3400" dirty="0" err="1"/>
              <a:t>Noodoproepsysteem</a:t>
            </a:r>
            <a:endParaRPr lang="nl-BE" sz="3400" dirty="0"/>
          </a:p>
          <a:p>
            <a:pPr lvl="1"/>
            <a:r>
              <a:rPr lang="nl-BE" sz="3400" dirty="0"/>
              <a:t>Ophangsystemen voor kaders : niets in de muren boren </a:t>
            </a:r>
          </a:p>
          <a:p>
            <a:pPr lvl="1"/>
            <a:endParaRPr lang="nl-BE" dirty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/>
              <a:t>assistentiewoning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7467600" cy="4968552"/>
          </a:xfrm>
        </p:spPr>
        <p:txBody>
          <a:bodyPr>
            <a:normAutofit/>
          </a:bodyPr>
          <a:lstStyle/>
          <a:p>
            <a:r>
              <a:rPr lang="nl-BE" dirty="0"/>
              <a:t>Deur: badgesysteem + sleutels</a:t>
            </a:r>
          </a:p>
          <a:p>
            <a:r>
              <a:rPr lang="nl-BE" dirty="0"/>
              <a:t>Brievenbussen ter hoogte van centrale inkomdeur op  gelijkvloers</a:t>
            </a:r>
          </a:p>
          <a:p>
            <a:r>
              <a:rPr lang="nl-BE" dirty="0"/>
              <a:t>Huisbel met videofoon</a:t>
            </a:r>
          </a:p>
          <a:p>
            <a:r>
              <a:rPr lang="nl-BE" dirty="0"/>
              <a:t>Vliegenraam in de slaapkamer</a:t>
            </a:r>
          </a:p>
          <a:p>
            <a:r>
              <a:rPr lang="nl-BE" dirty="0"/>
              <a:t>Vloeren</a:t>
            </a:r>
          </a:p>
          <a:p>
            <a:pPr lvl="1"/>
            <a:r>
              <a:rPr lang="nl-BE" dirty="0"/>
              <a:t>Woonruimte : parkettegel</a:t>
            </a:r>
          </a:p>
          <a:p>
            <a:pPr lvl="1"/>
            <a:r>
              <a:rPr lang="nl-BE" dirty="0"/>
              <a:t>Slaapkamer: lino</a:t>
            </a:r>
          </a:p>
          <a:p>
            <a:pPr lvl="1"/>
            <a:r>
              <a:rPr lang="nl-BE" dirty="0"/>
              <a:t>Badkamer: pvc</a:t>
            </a:r>
          </a:p>
          <a:p>
            <a:r>
              <a:rPr lang="nl-BE" dirty="0"/>
              <a:t>Binnenplein is autovrij, enkel </a:t>
            </a:r>
            <a:r>
              <a:rPr lang="nl-BE" dirty="0" err="1"/>
              <a:t>kortparkeren</a:t>
            </a:r>
            <a:r>
              <a:rPr lang="nl-BE" dirty="0"/>
              <a:t> voor laden en lossen</a:t>
            </a:r>
          </a:p>
          <a:p>
            <a:r>
              <a:rPr lang="nl-BE" dirty="0"/>
              <a:t>2 polyvalente ruimtes om te buurten</a:t>
            </a:r>
          </a:p>
          <a:p>
            <a:r>
              <a:rPr lang="nl-BE" dirty="0"/>
              <a:t>Afvalberging op gelijkvloers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b="1" dirty="0" err="1"/>
              <a:t>Inleunflat</a:t>
            </a:r>
            <a:r>
              <a:rPr lang="nl-BE" sz="4000" b="1" dirty="0"/>
              <a:t> - zorgflat</a:t>
            </a:r>
            <a:endParaRPr lang="nl-NL" sz="4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629997"/>
          </a:xfrm>
        </p:spPr>
        <p:txBody>
          <a:bodyPr>
            <a:normAutofit/>
          </a:bodyPr>
          <a:lstStyle/>
          <a:p>
            <a:r>
              <a:rPr lang="nl-BE" sz="2400" dirty="0"/>
              <a:t>3 zorgflats</a:t>
            </a:r>
          </a:p>
          <a:p>
            <a:r>
              <a:rPr lang="nl-BE" sz="2400" dirty="0"/>
              <a:t>Grote flat met 2 slaapkamers – 2 badkamers</a:t>
            </a:r>
          </a:p>
          <a:p>
            <a:r>
              <a:rPr lang="nl-BE" sz="2400" dirty="0"/>
              <a:t>Een kamer kan ingericht worden als zorgkamer</a:t>
            </a:r>
          </a:p>
          <a:p>
            <a:r>
              <a:rPr lang="nl-BE" sz="2400" dirty="0"/>
              <a:t>Op maat van de zorgbehoefte</a:t>
            </a:r>
          </a:p>
          <a:p>
            <a:pPr lvl="1"/>
            <a:r>
              <a:rPr lang="nl-BE" sz="2400" dirty="0"/>
              <a:t>Fysiek</a:t>
            </a:r>
          </a:p>
          <a:p>
            <a:pPr lvl="1"/>
            <a:r>
              <a:rPr lang="nl-BE" sz="2400" dirty="0"/>
              <a:t>Cognitief  vb. partner met dementie</a:t>
            </a:r>
          </a:p>
          <a:p>
            <a:r>
              <a:rPr lang="nl-BE" sz="2400" dirty="0"/>
              <a:t> Voor een echtpaar of zorggebruiker en </a:t>
            </a:r>
            <a:r>
              <a:rPr lang="nl-BE" sz="2400" dirty="0" err="1"/>
              <a:t>mantelzorger</a:t>
            </a:r>
            <a:endParaRPr lang="nl-BE" sz="2400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3257</TotalTime>
  <Words>1028</Words>
  <Application>Microsoft Office PowerPoint</Application>
  <PresentationFormat>Diavoorstelling (4:3)</PresentationFormat>
  <Paragraphs>185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Arial Rounded MT Bold</vt:lpstr>
      <vt:lpstr>Brush Script MT</vt:lpstr>
      <vt:lpstr>Gill Sans MT</vt:lpstr>
      <vt:lpstr>Wingdings 2</vt:lpstr>
      <vt:lpstr>Dividend</vt:lpstr>
      <vt:lpstr>PowerPoint-presentatie</vt:lpstr>
      <vt:lpstr>contactgegevens</vt:lpstr>
      <vt:lpstr>Wonen in een assistentiewoning</vt:lpstr>
      <vt:lpstr>Wanneer niet geschikt voor een assistentiewoning?</vt:lpstr>
      <vt:lpstr>Woonassistent</vt:lpstr>
      <vt:lpstr>Opname - Wachtlijst</vt:lpstr>
      <vt:lpstr>assistentiewoning</vt:lpstr>
      <vt:lpstr>assistentiewoning</vt:lpstr>
      <vt:lpstr>Inleunflat - zorgflat</vt:lpstr>
      <vt:lpstr>noodoproepsysteem</vt:lpstr>
      <vt:lpstr>parking</vt:lpstr>
      <vt:lpstr>huisdieren</vt:lpstr>
      <vt:lpstr>bewonersraad</vt:lpstr>
      <vt:lpstr>Faciliteiten WZC te gebruiken door bewoners</vt:lpstr>
      <vt:lpstr>dagprijs</vt:lpstr>
      <vt:lpstr>Wat is in de dagprijs inbegrepen ?</vt:lpstr>
      <vt:lpstr>Wat is in de dagprijs inbegrepen ?</vt:lpstr>
      <vt:lpstr>Wat is niet in de dagprijs inbegrepen ?</vt:lpstr>
      <vt:lpstr>huurovereenkomst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Assistentiewoningen  de mantel</dc:title>
  <dc:creator>coninckxh</dc:creator>
  <cp:lastModifiedBy>Dockx Koen</cp:lastModifiedBy>
  <cp:revision>222</cp:revision>
  <cp:lastPrinted>2018-09-17T15:04:06Z</cp:lastPrinted>
  <dcterms:created xsi:type="dcterms:W3CDTF">2017-05-16T10:27:03Z</dcterms:created>
  <dcterms:modified xsi:type="dcterms:W3CDTF">2022-11-23T09:03:35Z</dcterms:modified>
</cp:coreProperties>
</file>