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94" r:id="rId3"/>
    <p:sldId id="259" r:id="rId4"/>
    <p:sldId id="257" r:id="rId5"/>
    <p:sldId id="291" r:id="rId6"/>
    <p:sldId id="327" r:id="rId7"/>
    <p:sldId id="264" r:id="rId8"/>
    <p:sldId id="266" r:id="rId9"/>
    <p:sldId id="275" r:id="rId10"/>
    <p:sldId id="318" r:id="rId11"/>
    <p:sldId id="262" r:id="rId12"/>
    <p:sldId id="329" r:id="rId13"/>
    <p:sldId id="263" r:id="rId14"/>
    <p:sldId id="330" r:id="rId15"/>
    <p:sldId id="339" r:id="rId16"/>
    <p:sldId id="331" r:id="rId17"/>
    <p:sldId id="342" r:id="rId18"/>
    <p:sldId id="332" r:id="rId19"/>
    <p:sldId id="333" r:id="rId20"/>
    <p:sldId id="334" r:id="rId21"/>
    <p:sldId id="335" r:id="rId22"/>
    <p:sldId id="336" r:id="rId23"/>
    <p:sldId id="340" r:id="rId24"/>
    <p:sldId id="341" r:id="rId25"/>
    <p:sldId id="300" r:id="rId26"/>
    <p:sldId id="276" r:id="rId27"/>
    <p:sldId id="290" r:id="rId28"/>
  </p:sldIdLst>
  <p:sldSz cx="9144000" cy="6858000" type="screen4x3"/>
  <p:notesSz cx="9926638" cy="1435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4660"/>
  </p:normalViewPr>
  <p:slideViewPr>
    <p:cSldViewPr snapToGrid="0" snapToObjects="1" showGuides="1">
      <p:cViewPr varScale="1">
        <p:scale>
          <a:sx n="83" d="100"/>
          <a:sy n="83" d="100"/>
        </p:scale>
        <p:origin x="173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1543" cy="720281"/>
          </a:xfrm>
          <a:prstGeom prst="rect">
            <a:avLst/>
          </a:prstGeom>
        </p:spPr>
        <p:txBody>
          <a:bodyPr vert="horz" lIns="138751" tIns="69376" rIns="138751" bIns="69376" rtlCol="0"/>
          <a:lstStyle>
            <a:lvl1pPr algn="l">
              <a:defRPr sz="1800"/>
            </a:lvl1pPr>
          </a:lstStyle>
          <a:p>
            <a:endParaRPr lang="nl-BE"/>
          </a:p>
        </p:txBody>
      </p:sp>
      <p:sp>
        <p:nvSpPr>
          <p:cNvPr id="3" name="Tijdelijke aanduiding voor datum 2"/>
          <p:cNvSpPr>
            <a:spLocks noGrp="1"/>
          </p:cNvSpPr>
          <p:nvPr>
            <p:ph type="dt" idx="1"/>
          </p:nvPr>
        </p:nvSpPr>
        <p:spPr>
          <a:xfrm>
            <a:off x="5622798" y="0"/>
            <a:ext cx="4301543" cy="720281"/>
          </a:xfrm>
          <a:prstGeom prst="rect">
            <a:avLst/>
          </a:prstGeom>
        </p:spPr>
        <p:txBody>
          <a:bodyPr vert="horz" lIns="138751" tIns="69376" rIns="138751" bIns="69376" rtlCol="0"/>
          <a:lstStyle>
            <a:lvl1pPr algn="r">
              <a:defRPr sz="1800"/>
            </a:lvl1pPr>
          </a:lstStyle>
          <a:p>
            <a:fld id="{CAECA43C-1DB1-4D3D-8CD9-2005464B327E}" type="datetimeFigureOut">
              <a:rPr lang="nl-BE" smtClean="0"/>
              <a:t>22/05/2023</a:t>
            </a:fld>
            <a:endParaRPr lang="nl-BE"/>
          </a:p>
        </p:txBody>
      </p:sp>
      <p:sp>
        <p:nvSpPr>
          <p:cNvPr id="4" name="Tijdelijke aanduiding voor dia-afbeelding 3"/>
          <p:cNvSpPr>
            <a:spLocks noGrp="1" noRot="1" noChangeAspect="1"/>
          </p:cNvSpPr>
          <p:nvPr>
            <p:ph type="sldImg" idx="2"/>
          </p:nvPr>
        </p:nvSpPr>
        <p:spPr>
          <a:xfrm>
            <a:off x="1733550" y="1793875"/>
            <a:ext cx="6459538" cy="4845050"/>
          </a:xfrm>
          <a:prstGeom prst="rect">
            <a:avLst/>
          </a:prstGeom>
          <a:noFill/>
          <a:ln w="12700">
            <a:solidFill>
              <a:prstClr val="black"/>
            </a:solidFill>
          </a:ln>
        </p:spPr>
        <p:txBody>
          <a:bodyPr vert="horz" lIns="138751" tIns="69376" rIns="138751" bIns="69376" rtlCol="0" anchor="ctr"/>
          <a:lstStyle/>
          <a:p>
            <a:endParaRPr lang="nl-BE"/>
          </a:p>
        </p:txBody>
      </p:sp>
      <p:sp>
        <p:nvSpPr>
          <p:cNvPr id="5" name="Tijdelijke aanduiding voor notities 4"/>
          <p:cNvSpPr>
            <a:spLocks noGrp="1"/>
          </p:cNvSpPr>
          <p:nvPr>
            <p:ph type="body" sz="quarter" idx="3"/>
          </p:nvPr>
        </p:nvSpPr>
        <p:spPr>
          <a:xfrm>
            <a:off x="992664" y="6908711"/>
            <a:ext cx="7941310" cy="5652582"/>
          </a:xfrm>
          <a:prstGeom prst="rect">
            <a:avLst/>
          </a:prstGeom>
        </p:spPr>
        <p:txBody>
          <a:bodyPr vert="horz" lIns="138751" tIns="69376" rIns="138751" bIns="69376"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13635484"/>
            <a:ext cx="4301543" cy="720280"/>
          </a:xfrm>
          <a:prstGeom prst="rect">
            <a:avLst/>
          </a:prstGeom>
        </p:spPr>
        <p:txBody>
          <a:bodyPr vert="horz" lIns="138751" tIns="69376" rIns="138751" bIns="69376" rtlCol="0" anchor="b"/>
          <a:lstStyle>
            <a:lvl1pPr algn="l">
              <a:defRPr sz="1800"/>
            </a:lvl1pPr>
          </a:lstStyle>
          <a:p>
            <a:endParaRPr lang="nl-BE"/>
          </a:p>
        </p:txBody>
      </p:sp>
      <p:sp>
        <p:nvSpPr>
          <p:cNvPr id="7" name="Tijdelijke aanduiding voor dianummer 6"/>
          <p:cNvSpPr>
            <a:spLocks noGrp="1"/>
          </p:cNvSpPr>
          <p:nvPr>
            <p:ph type="sldNum" sz="quarter" idx="5"/>
          </p:nvPr>
        </p:nvSpPr>
        <p:spPr>
          <a:xfrm>
            <a:off x="5622798" y="13635484"/>
            <a:ext cx="4301543" cy="720280"/>
          </a:xfrm>
          <a:prstGeom prst="rect">
            <a:avLst/>
          </a:prstGeom>
        </p:spPr>
        <p:txBody>
          <a:bodyPr vert="horz" lIns="138751" tIns="69376" rIns="138751" bIns="69376" rtlCol="0" anchor="b"/>
          <a:lstStyle>
            <a:lvl1pPr algn="r">
              <a:defRPr sz="1800"/>
            </a:lvl1pPr>
          </a:lstStyle>
          <a:p>
            <a:fld id="{55F4551E-0B6B-4588-A9B1-FC302313107F}" type="slidenum">
              <a:rPr lang="nl-BE" smtClean="0"/>
              <a:t>‹nr.›</a:t>
            </a:fld>
            <a:endParaRPr lang="nl-BE"/>
          </a:p>
        </p:txBody>
      </p:sp>
    </p:spTree>
    <p:extLst>
      <p:ext uri="{BB962C8B-B14F-4D97-AF65-F5344CB8AC3E}">
        <p14:creationId xmlns:p14="http://schemas.microsoft.com/office/powerpoint/2010/main" val="131106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5F4551E-0B6B-4588-A9B1-FC302313107F}" type="slidenum">
              <a:rPr lang="nl-BE" smtClean="0"/>
              <a:t>1</a:t>
            </a:fld>
            <a:endParaRPr lang="nl-BE"/>
          </a:p>
        </p:txBody>
      </p:sp>
    </p:spTree>
    <p:extLst>
      <p:ext uri="{BB962C8B-B14F-4D97-AF65-F5344CB8AC3E}">
        <p14:creationId xmlns:p14="http://schemas.microsoft.com/office/powerpoint/2010/main" val="3562203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ZorgSaam-PPT-Titel.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
            <a:ext cx="4971728" cy="5832928"/>
          </a:xfrm>
        </p:spPr>
        <p:txBody>
          <a:bodyPr anchor="ctr"/>
          <a:lstStyle>
            <a:lvl1pPr algn="l">
              <a:defRPr b="1">
                <a:solidFill>
                  <a:schemeClr val="bg1"/>
                </a:solidFill>
              </a:defRPr>
            </a:lvl1pPr>
          </a:lstStyle>
          <a:p>
            <a:r>
              <a:rPr lang="nl-BE" dirty="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9ABBF-046A-B34E-97AD-939E71580FA7}" type="datetimeFigureOut">
              <a:rPr lang="en-US" smtClean="0"/>
              <a:pPr/>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B549ABBF-046A-B34E-97AD-939E71580FA7}"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B549ABBF-046A-B34E-97AD-939E71580FA7}"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B549ABBF-046A-B34E-97AD-939E71580FA7}"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B549ABBF-046A-B34E-97AD-939E71580FA7}"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ZorgSaam-PPT-Subtitel1.jpg"/>
          <p:cNvPicPr>
            <a:picLocks noChangeAspect="1"/>
          </p:cNvPicPr>
          <p:nvPr userDrawn="1"/>
        </p:nvPicPr>
        <p:blipFill>
          <a:blip r:embed="rId2"/>
          <a:stretch>
            <a:fillRect/>
          </a:stretch>
        </p:blipFill>
        <p:spPr>
          <a:xfrm>
            <a:off x="0" y="0"/>
            <a:ext cx="9144001" cy="6858000"/>
          </a:xfrm>
          <a:prstGeom prst="rect">
            <a:avLst/>
          </a:prstGeom>
        </p:spPr>
      </p:pic>
      <p:sp>
        <p:nvSpPr>
          <p:cNvPr id="2" name="Title 1"/>
          <p:cNvSpPr>
            <a:spLocks noGrp="1"/>
          </p:cNvSpPr>
          <p:nvPr>
            <p:ph type="ctrTitle"/>
          </p:nvPr>
        </p:nvSpPr>
        <p:spPr>
          <a:xfrm>
            <a:off x="685800" y="1"/>
            <a:ext cx="7772400" cy="3428999"/>
          </a:xfrm>
        </p:spPr>
        <p:txBody>
          <a:bodyPr anchor="b"/>
          <a:lstStyle>
            <a:lvl1pPr algn="l">
              <a:defRPr b="1">
                <a:solidFill>
                  <a:schemeClr val="bg1"/>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685800" y="3628462"/>
            <a:ext cx="4971728" cy="3229538"/>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ZorgSaam-PPT-Subtitel2.jpg"/>
          <p:cNvPicPr>
            <a:picLocks noChangeAspect="1"/>
          </p:cNvPicPr>
          <p:nvPr userDrawn="1"/>
        </p:nvPicPr>
        <p:blipFill>
          <a:blip r:embed="rId2"/>
          <a:stretch>
            <a:fillRect/>
          </a:stretch>
        </p:blipFill>
        <p:spPr>
          <a:xfrm>
            <a:off x="0" y="1"/>
            <a:ext cx="9144001" cy="6858000"/>
          </a:xfrm>
          <a:prstGeom prst="rect">
            <a:avLst/>
          </a:prstGeom>
        </p:spPr>
      </p:pic>
      <p:sp>
        <p:nvSpPr>
          <p:cNvPr id="2" name="Title 1"/>
          <p:cNvSpPr>
            <a:spLocks noGrp="1"/>
          </p:cNvSpPr>
          <p:nvPr>
            <p:ph type="ctrTitle"/>
          </p:nvPr>
        </p:nvSpPr>
        <p:spPr>
          <a:xfrm>
            <a:off x="685800" y="1"/>
            <a:ext cx="7772400" cy="3428999"/>
          </a:xfrm>
        </p:spPr>
        <p:txBody>
          <a:bodyPr anchor="b"/>
          <a:lstStyle>
            <a:lvl1pPr algn="l">
              <a:defRPr b="1">
                <a:solidFill>
                  <a:schemeClr val="bg1"/>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685800" y="3628462"/>
            <a:ext cx="4971728" cy="3229538"/>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ZorgSaam-PPT-Subtitel3.jpg"/>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685800" y="1"/>
            <a:ext cx="7772400" cy="3428999"/>
          </a:xfrm>
        </p:spPr>
        <p:txBody>
          <a:bodyPr anchor="b"/>
          <a:lstStyle>
            <a:lvl1pPr algn="l">
              <a:defRPr b="1">
                <a:solidFill>
                  <a:schemeClr val="bg1"/>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685800" y="3628462"/>
            <a:ext cx="4971728" cy="3229538"/>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B549ABBF-046A-B34E-97AD-939E71580FA7}"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B549ABBF-046A-B34E-97AD-939E71580FA7}"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B549ABBF-046A-B34E-97AD-939E71580FA7}"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B549ABBF-046A-B34E-97AD-939E71580FA7}" type="datetimeFigureOut">
              <a:rPr lang="en-US" smtClean="0"/>
              <a:pPr/>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B549ABBF-046A-B34E-97AD-939E71580FA7}" type="datetimeFigureOut">
              <a:rPr lang="en-US" smtClean="0"/>
              <a:pPr/>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BA990-BC89-ED49-9396-534689EE8668}"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ZorgSaam-PPT-Contentpagina.jpg"/>
          <p:cNvPicPr>
            <a:picLocks noChangeAspect="1"/>
          </p:cNvPicPr>
          <p:nvPr userDrawn="1"/>
        </p:nvPicPr>
        <p:blipFill>
          <a:blip r:embed="rId16"/>
          <a:stretch>
            <a:fillRect/>
          </a:stretch>
        </p:blipFill>
        <p:spPr>
          <a:xfrm>
            <a:off x="0" y="-1"/>
            <a:ext cx="9144000" cy="685800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86080" y="6438820"/>
            <a:ext cx="2133600" cy="365125"/>
          </a:xfrm>
          <a:prstGeom prst="rect">
            <a:avLst/>
          </a:prstGeom>
        </p:spPr>
        <p:txBody>
          <a:bodyPr vert="horz" lIns="91440" tIns="45720" rIns="91440" bIns="45720" rtlCol="0" anchor="ctr"/>
          <a:lstStyle>
            <a:lvl1pPr algn="l">
              <a:defRPr sz="1000">
                <a:solidFill>
                  <a:schemeClr val="bg2"/>
                </a:solidFill>
              </a:defRPr>
            </a:lvl1pPr>
          </a:lstStyle>
          <a:p>
            <a:fld id="{B549ABBF-046A-B34E-97AD-939E71580FA7}" type="datetimeFigureOut">
              <a:rPr lang="en-US" smtClean="0"/>
              <a:pPr/>
              <a:t>5/22/2023</a:t>
            </a:fld>
            <a:endParaRPr lang="en-US"/>
          </a:p>
        </p:txBody>
      </p:sp>
      <p:sp>
        <p:nvSpPr>
          <p:cNvPr id="5" name="Footer Placeholder 4"/>
          <p:cNvSpPr>
            <a:spLocks noGrp="1"/>
          </p:cNvSpPr>
          <p:nvPr>
            <p:ph type="ftr" sz="quarter" idx="3"/>
          </p:nvPr>
        </p:nvSpPr>
        <p:spPr>
          <a:xfrm>
            <a:off x="3124200" y="6438820"/>
            <a:ext cx="2895600" cy="365125"/>
          </a:xfrm>
          <a:prstGeom prst="rect">
            <a:avLst/>
          </a:prstGeom>
        </p:spPr>
        <p:txBody>
          <a:bodyPr vert="horz" lIns="91440" tIns="45720" rIns="91440" bIns="45720" rtlCol="0" anchor="ctr"/>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8518587" y="6438820"/>
            <a:ext cx="547575" cy="365125"/>
          </a:xfrm>
          <a:prstGeom prst="rect">
            <a:avLst/>
          </a:prstGeom>
        </p:spPr>
        <p:txBody>
          <a:bodyPr vert="horz" lIns="91440" tIns="45720" rIns="91440" bIns="45720" rtlCol="0" anchor="ctr"/>
          <a:lstStyle>
            <a:lvl1pPr algn="r">
              <a:defRPr sz="1000">
                <a:solidFill>
                  <a:schemeClr val="bg2"/>
                </a:solidFill>
              </a:defRPr>
            </a:lvl1pPr>
          </a:lstStyle>
          <a:p>
            <a:fld id="{21BBA990-BC89-ED49-9396-534689EE8668}"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49" r:id="rId2"/>
    <p:sldLayoutId id="2147483660" r:id="rId3"/>
    <p:sldLayoutId id="2147483661"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www.zorg-/"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dirty="0">
                <a:solidFill>
                  <a:srgbClr val="0070C0"/>
                </a:solidFill>
              </a:rPr>
              <a:t>WELKOM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Waar kan je terecht met vragen?</a:t>
            </a:r>
          </a:p>
        </p:txBody>
      </p:sp>
      <p:sp>
        <p:nvSpPr>
          <p:cNvPr id="3" name="Tijdelijke aanduiding voor inhoud 2"/>
          <p:cNvSpPr>
            <a:spLocks noGrp="1"/>
          </p:cNvSpPr>
          <p:nvPr>
            <p:ph idx="1"/>
          </p:nvPr>
        </p:nvSpPr>
        <p:spPr/>
        <p:txBody>
          <a:bodyPr>
            <a:normAutofit fontScale="77500" lnSpcReduction="20000"/>
          </a:bodyPr>
          <a:lstStyle/>
          <a:p>
            <a:r>
              <a:rPr lang="nl-BE" dirty="0"/>
              <a:t>Vraag naar de persoon; we komen op de woning OF kom naar ons bureel; laagdrempeligheid</a:t>
            </a:r>
          </a:p>
          <a:p>
            <a:r>
              <a:rPr lang="nl-BE" dirty="0"/>
              <a:t>Spreek ons aan, kom langs, vraag een gesprek/ afspraak, telefonisch, mail,….</a:t>
            </a:r>
          </a:p>
          <a:p>
            <a:r>
              <a:rPr lang="nl-BE" dirty="0"/>
              <a:t>Opnameverantwoordelijke, Mieke Claes</a:t>
            </a:r>
          </a:p>
          <a:p>
            <a:r>
              <a:rPr lang="nl-BE" dirty="0"/>
              <a:t>Hoofdverpleegkundige</a:t>
            </a:r>
          </a:p>
          <a:p>
            <a:r>
              <a:rPr lang="nl-BE" dirty="0"/>
              <a:t>Directie: algemeen directeur, verantwoordelijke zorg</a:t>
            </a:r>
          </a:p>
          <a:p>
            <a:r>
              <a:rPr lang="nl-BE" dirty="0" err="1"/>
              <a:t>Suggestiebus</a:t>
            </a:r>
            <a:r>
              <a:rPr lang="nl-BE" dirty="0"/>
              <a:t> &gt; </a:t>
            </a:r>
            <a:r>
              <a:rPr lang="nl-BE" dirty="0" err="1"/>
              <a:t>thv</a:t>
            </a:r>
            <a:r>
              <a:rPr lang="nl-BE" dirty="0"/>
              <a:t> onthaal</a:t>
            </a:r>
          </a:p>
          <a:p>
            <a:r>
              <a:rPr lang="nl-BE" dirty="0" err="1"/>
              <a:t>Signaalbus</a:t>
            </a:r>
            <a:r>
              <a:rPr lang="nl-BE" dirty="0"/>
              <a:t> &gt; </a:t>
            </a:r>
            <a:r>
              <a:rPr lang="nl-BE" dirty="0" err="1"/>
              <a:t>thv</a:t>
            </a:r>
            <a:r>
              <a:rPr lang="nl-BE" dirty="0"/>
              <a:t> bureel directeur</a:t>
            </a:r>
          </a:p>
          <a:p>
            <a:r>
              <a:rPr lang="nl-BE" dirty="0"/>
              <a:t>Pastoraal werker</a:t>
            </a:r>
          </a:p>
          <a:p>
            <a:r>
              <a:rPr lang="nl-BE" dirty="0"/>
              <a:t>Referentiepersoon dementie en palliatief verpleegkundige</a:t>
            </a:r>
          </a:p>
          <a:p>
            <a:endParaRPr lang="nl-BE" dirty="0"/>
          </a:p>
        </p:txBody>
      </p:sp>
    </p:spTree>
    <p:extLst>
      <p:ext uri="{BB962C8B-B14F-4D97-AF65-F5344CB8AC3E}">
        <p14:creationId xmlns:p14="http://schemas.microsoft.com/office/powerpoint/2010/main" val="4046750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err="1"/>
              <a:t>Suggestie</a:t>
            </a:r>
            <a:r>
              <a:rPr lang="en-US" dirty="0"/>
              <a:t>- of </a:t>
            </a:r>
            <a:r>
              <a:rPr lang="en-US" dirty="0" err="1"/>
              <a:t>ideeënbus</a:t>
            </a:r>
            <a:endParaRPr lang="en-US" dirty="0"/>
          </a:p>
        </p:txBody>
      </p:sp>
      <p:sp>
        <p:nvSpPr>
          <p:cNvPr id="12" name="Content Placeholder 11"/>
          <p:cNvSpPr>
            <a:spLocks noGrp="1"/>
          </p:cNvSpPr>
          <p:nvPr>
            <p:ph idx="1"/>
          </p:nvPr>
        </p:nvSpPr>
        <p:spPr/>
        <p:txBody>
          <a:bodyPr>
            <a:normAutofit fontScale="85000" lnSpcReduction="20000"/>
          </a:bodyPr>
          <a:lstStyle/>
          <a:p>
            <a:pPr marL="0" indent="0">
              <a:buNone/>
            </a:pPr>
            <a:r>
              <a:rPr lang="nl-BE" dirty="0"/>
              <a:t>U heeft mogelijkheid tot inspraak in onze dagelijkse werking. Dit kan via allerlei kanalen gebeuren. U kan deelnemen aan de gebruikersraad, u kan participeren aan gespreksgroepen met het animatieteam, de pastoraal werker, u kan langsgaan bij de hoofdverpleegkundige, bij de directie,… en u kan gebruik maken van de ideeën- of </a:t>
            </a:r>
            <a:r>
              <a:rPr lang="nl-BE" dirty="0" err="1"/>
              <a:t>suggestiebus</a:t>
            </a:r>
            <a:r>
              <a:rPr lang="nl-BE" dirty="0"/>
              <a:t> aan het onthaal. U formuleert uw idee of suggestie voor een aangename leef- en woonomgeving op papier en deponeert deze in de bus. We voorzien u hiervan een terugkoppeling op de gebruikersraad, deze gaat 4 maal per jaar door en u ontvangt daarvoor een uitnodiging.</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32CCB-B966-3E4B-6483-6A8AAA0A4A18}"/>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5539BB2D-57AF-C976-65C6-EF2D1BEA94E9}"/>
              </a:ext>
            </a:extLst>
          </p:cNvPr>
          <p:cNvPicPr>
            <a:picLocks noGrp="1" noChangeAspect="1"/>
          </p:cNvPicPr>
          <p:nvPr>
            <p:ph idx="1"/>
          </p:nvPr>
        </p:nvPicPr>
        <p:blipFill rotWithShape="1">
          <a:blip r:embed="rId2"/>
          <a:srcRect l="12607" t="13089" r="18595" b="9573"/>
          <a:stretch/>
        </p:blipFill>
        <p:spPr>
          <a:xfrm>
            <a:off x="-166660" y="590601"/>
            <a:ext cx="9477319" cy="5992761"/>
          </a:xfrm>
        </p:spPr>
      </p:pic>
    </p:spTree>
    <p:extLst>
      <p:ext uri="{BB962C8B-B14F-4D97-AF65-F5344CB8AC3E}">
        <p14:creationId xmlns:p14="http://schemas.microsoft.com/office/powerpoint/2010/main" val="877266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CC3D6-13CD-4EE6-BD1D-B5F0A27D365F}"/>
              </a:ext>
            </a:extLst>
          </p:cNvPr>
          <p:cNvSpPr>
            <a:spLocks noGrp="1"/>
          </p:cNvSpPr>
          <p:nvPr>
            <p:ph type="title"/>
          </p:nvPr>
        </p:nvSpPr>
        <p:spPr/>
        <p:txBody>
          <a:bodyPr/>
          <a:lstStyle/>
          <a:p>
            <a:r>
              <a:rPr lang="nl-BE" dirty="0" err="1"/>
              <a:t>Signaalbus</a:t>
            </a:r>
            <a:endParaRPr lang="nl-BE" dirty="0"/>
          </a:p>
        </p:txBody>
      </p:sp>
      <p:sp>
        <p:nvSpPr>
          <p:cNvPr id="3" name="Tijdelijke aanduiding voor inhoud 2">
            <a:extLst>
              <a:ext uri="{FF2B5EF4-FFF2-40B4-BE49-F238E27FC236}">
                <a16:creationId xmlns:a16="http://schemas.microsoft.com/office/drawing/2014/main" id="{2074F575-52BF-4179-A44E-EC0839335303}"/>
              </a:ext>
            </a:extLst>
          </p:cNvPr>
          <p:cNvSpPr>
            <a:spLocks noGrp="1"/>
          </p:cNvSpPr>
          <p:nvPr>
            <p:ph idx="1"/>
          </p:nvPr>
        </p:nvSpPr>
        <p:spPr/>
        <p:txBody>
          <a:bodyPr>
            <a:normAutofit fontScale="77500" lnSpcReduction="20000"/>
          </a:bodyPr>
          <a:lstStyle/>
          <a:p>
            <a:pPr marL="0" indent="0">
              <a:buNone/>
            </a:pPr>
            <a:r>
              <a:rPr lang="nl-BE" dirty="0"/>
              <a:t>Uw verblijf dient zo aangenaam mogelijk te zijn. Wordt er, om gelijk welke reden, niet aan uw verwachtingen voldaan? Laat het zo snel mogelijk weten aan uw hoofdverpleegkundige, de opnameverantwoordelijke of de directie. Deze personen staan klaar om u te beluisteren en te kijken wat in werking kan worden gesteld. U kan uw mededeling, waardering, vraag, klacht of agendapunt ook formuleren op een signaalkaart. U vult deze kaart in en deponeert deze in de </a:t>
            </a:r>
            <a:r>
              <a:rPr lang="nl-BE" dirty="0" err="1"/>
              <a:t>signaalbus</a:t>
            </a:r>
            <a:r>
              <a:rPr lang="nl-BE" dirty="0"/>
              <a:t>, die hangt ter hoogte van het bureel van de directeur. U dient steeds uw naam en de datum te vermelden, zodat wij u persoonlijk feedback kunnen bezorgen.</a:t>
            </a:r>
          </a:p>
          <a:p>
            <a:endParaRPr lang="nl-BE" dirty="0"/>
          </a:p>
        </p:txBody>
      </p:sp>
    </p:spTree>
    <p:extLst>
      <p:ext uri="{BB962C8B-B14F-4D97-AF65-F5344CB8AC3E}">
        <p14:creationId xmlns:p14="http://schemas.microsoft.com/office/powerpoint/2010/main" val="1556149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DAB28-2196-A8E6-D6D4-5A7E811EC115}"/>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CB7CDE15-9CFF-8305-80EA-D3760E059015}"/>
              </a:ext>
            </a:extLst>
          </p:cNvPr>
          <p:cNvSpPr>
            <a:spLocks noGrp="1"/>
          </p:cNvSpPr>
          <p:nvPr>
            <p:ph idx="1"/>
          </p:nvPr>
        </p:nvSpPr>
        <p:spPr/>
        <p:txBody>
          <a:bodyPr/>
          <a:lstStyle/>
          <a:p>
            <a:pPr lvl="0"/>
            <a:r>
              <a:rPr lang="nl-BE" dirty="0"/>
              <a:t>Website: </a:t>
            </a:r>
            <a:r>
              <a:rPr lang="nl-BE" u="sng" dirty="0">
                <a:hlinkClick r:id="rId2"/>
              </a:rPr>
              <a:t>www.zorg-</a:t>
            </a:r>
            <a:r>
              <a:rPr lang="nl-BE" dirty="0"/>
              <a:t> saam.be/zonnehove en ook facebookpagina</a:t>
            </a:r>
          </a:p>
          <a:p>
            <a:pPr lvl="0"/>
            <a:r>
              <a:rPr lang="nl-BE" dirty="0"/>
              <a:t>Huiskrant 4x/ jaar: Samen thuis, op de woning gebracht</a:t>
            </a:r>
          </a:p>
          <a:p>
            <a:endParaRPr lang="nl-BE" dirty="0"/>
          </a:p>
        </p:txBody>
      </p:sp>
    </p:spTree>
    <p:extLst>
      <p:ext uri="{BB962C8B-B14F-4D97-AF65-F5344CB8AC3E}">
        <p14:creationId xmlns:p14="http://schemas.microsoft.com/office/powerpoint/2010/main" val="1563048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0E89F-4791-573A-431E-AE6DA185D992}"/>
              </a:ext>
            </a:extLst>
          </p:cNvPr>
          <p:cNvSpPr>
            <a:spLocks noGrp="1"/>
          </p:cNvSpPr>
          <p:nvPr>
            <p:ph type="ctrTitle"/>
          </p:nvPr>
        </p:nvSpPr>
        <p:spPr/>
        <p:txBody>
          <a:bodyPr/>
          <a:lstStyle/>
          <a:p>
            <a:r>
              <a:rPr lang="nl-BE" dirty="0"/>
              <a:t>Visietekst dementie</a:t>
            </a:r>
          </a:p>
        </p:txBody>
      </p:sp>
      <p:sp>
        <p:nvSpPr>
          <p:cNvPr id="3" name="Ondertitel 2">
            <a:extLst>
              <a:ext uri="{FF2B5EF4-FFF2-40B4-BE49-F238E27FC236}">
                <a16:creationId xmlns:a16="http://schemas.microsoft.com/office/drawing/2014/main" id="{7B656E87-745C-AE56-63D7-D00AB68DF6F7}"/>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1462104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D9C87-5CA1-5AE1-7734-3B904FAD7993}"/>
              </a:ext>
            </a:extLst>
          </p:cNvPr>
          <p:cNvSpPr>
            <a:spLocks noGrp="1"/>
          </p:cNvSpPr>
          <p:nvPr>
            <p:ph type="title"/>
          </p:nvPr>
        </p:nvSpPr>
        <p:spPr/>
        <p:txBody>
          <a:bodyPr>
            <a:normAutofit fontScale="90000"/>
          </a:bodyPr>
          <a:lstStyle/>
          <a:p>
            <a:r>
              <a:rPr lang="nl-BE" dirty="0"/>
              <a:t>Visietekst dementie</a:t>
            </a:r>
            <a:br>
              <a:rPr lang="nl-BE" dirty="0"/>
            </a:br>
            <a:endParaRPr lang="nl-BE" dirty="0"/>
          </a:p>
        </p:txBody>
      </p:sp>
      <p:sp>
        <p:nvSpPr>
          <p:cNvPr id="3" name="Tijdelijke aanduiding voor inhoud 2">
            <a:extLst>
              <a:ext uri="{FF2B5EF4-FFF2-40B4-BE49-F238E27FC236}">
                <a16:creationId xmlns:a16="http://schemas.microsoft.com/office/drawing/2014/main" id="{6A189A14-28DC-610C-97F0-481F7FB3E863}"/>
              </a:ext>
            </a:extLst>
          </p:cNvPr>
          <p:cNvSpPr>
            <a:spLocks noGrp="1"/>
          </p:cNvSpPr>
          <p:nvPr>
            <p:ph idx="1"/>
          </p:nvPr>
        </p:nvSpPr>
        <p:spPr>
          <a:xfrm>
            <a:off x="457200" y="1200727"/>
            <a:ext cx="8229600" cy="4435909"/>
          </a:xfrm>
        </p:spPr>
        <p:txBody>
          <a:bodyPr>
            <a:normAutofit/>
          </a:bodyPr>
          <a:lstStyle/>
          <a:p>
            <a:r>
              <a:rPr lang="nl-BE" dirty="0" smtClean="0"/>
              <a:t>Gebaseerd op overkoepelende visie en op het referentiekader ‘ik, jij, samen MENS’</a:t>
            </a:r>
          </a:p>
          <a:p>
            <a:r>
              <a:rPr lang="nl-BE" dirty="0" smtClean="0"/>
              <a:t>Vijf leidende principes in het kader van ons dementiebeleid</a:t>
            </a:r>
          </a:p>
          <a:p>
            <a:endParaRPr lang="nl-BE" dirty="0"/>
          </a:p>
          <a:p>
            <a:endParaRPr lang="nl-BE" dirty="0" smtClean="0"/>
          </a:p>
          <a:p>
            <a:pPr marL="0" indent="0">
              <a:buNone/>
            </a:pPr>
            <a:endParaRPr lang="nl-BE" dirty="0"/>
          </a:p>
        </p:txBody>
      </p:sp>
      <p:pic>
        <p:nvPicPr>
          <p:cNvPr id="4" name="Tijdelijke aanduiding voor inhoud 3"/>
          <p:cNvPicPr>
            <a:picLocks noChangeAspect="1"/>
          </p:cNvPicPr>
          <p:nvPr/>
        </p:nvPicPr>
        <p:blipFill rotWithShape="1">
          <a:blip r:embed="rId2"/>
          <a:srcRect l="24822" t="35496" r="27725" b="20941"/>
          <a:stretch/>
        </p:blipFill>
        <p:spPr>
          <a:xfrm>
            <a:off x="1183193" y="3358085"/>
            <a:ext cx="6777614" cy="3499915"/>
          </a:xfrm>
          <a:prstGeom prst="rect">
            <a:avLst/>
          </a:prstGeom>
        </p:spPr>
      </p:pic>
    </p:spTree>
    <p:extLst>
      <p:ext uri="{BB962C8B-B14F-4D97-AF65-F5344CB8AC3E}">
        <p14:creationId xmlns:p14="http://schemas.microsoft.com/office/powerpoint/2010/main" val="2800071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r>
              <a:rPr lang="nl-BE" dirty="0"/>
              <a:t>De bewoner ontmoeten door een persoonsgerichte benadering</a:t>
            </a:r>
          </a:p>
          <a:p>
            <a:r>
              <a:rPr lang="nl-BE" dirty="0"/>
              <a:t>Een warme thuis waar het goed leven is</a:t>
            </a:r>
          </a:p>
          <a:p>
            <a:r>
              <a:rPr lang="nl-BE" dirty="0"/>
              <a:t>Een weloverwogen benaderingswijze, met oog voor spiritualiteit en ethiek</a:t>
            </a:r>
          </a:p>
          <a:p>
            <a:pPr marL="0" indent="0">
              <a:buNone/>
            </a:pPr>
            <a:endParaRPr lang="nl-BE" dirty="0"/>
          </a:p>
        </p:txBody>
      </p:sp>
    </p:spTree>
    <p:extLst>
      <p:ext uri="{BB962C8B-B14F-4D97-AF65-F5344CB8AC3E}">
        <p14:creationId xmlns:p14="http://schemas.microsoft.com/office/powerpoint/2010/main" val="2941761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CB7D8-81FD-51EE-D650-65E964AE4CF6}"/>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53ED8DEA-A868-7B37-DBBD-548CD8F4FCF7}"/>
              </a:ext>
            </a:extLst>
          </p:cNvPr>
          <p:cNvSpPr>
            <a:spLocks noGrp="1"/>
          </p:cNvSpPr>
          <p:nvPr>
            <p:ph idx="1"/>
          </p:nvPr>
        </p:nvSpPr>
        <p:spPr/>
        <p:txBody>
          <a:bodyPr/>
          <a:lstStyle/>
          <a:p>
            <a:r>
              <a:rPr lang="nl-BE" dirty="0"/>
              <a:t>Wie alleen werkt telt op, wie samenwerkt vermenigvuldigt</a:t>
            </a:r>
          </a:p>
          <a:p>
            <a:r>
              <a:rPr lang="nl-BE" dirty="0"/>
              <a:t>Als open, toegankelijke en professionele organisatie bouwen we bruggen</a:t>
            </a:r>
          </a:p>
        </p:txBody>
      </p:sp>
    </p:spTree>
    <p:extLst>
      <p:ext uri="{BB962C8B-B14F-4D97-AF65-F5344CB8AC3E}">
        <p14:creationId xmlns:p14="http://schemas.microsoft.com/office/powerpoint/2010/main" val="2843160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D3AA2-1559-994D-AB71-3DF53C70EAA7}"/>
              </a:ext>
            </a:extLst>
          </p:cNvPr>
          <p:cNvSpPr>
            <a:spLocks noGrp="1"/>
          </p:cNvSpPr>
          <p:nvPr>
            <p:ph type="title"/>
          </p:nvPr>
        </p:nvSpPr>
        <p:spPr/>
        <p:txBody>
          <a:bodyPr/>
          <a:lstStyle/>
          <a:p>
            <a:endParaRPr lang="nl-BE" dirty="0"/>
          </a:p>
        </p:txBody>
      </p:sp>
      <p:pic>
        <p:nvPicPr>
          <p:cNvPr id="17" name="Afbeelding 16" descr="Afbeelding met kleding, persoon, vrouw, meubels">
            <a:extLst>
              <a:ext uri="{FF2B5EF4-FFF2-40B4-BE49-F238E27FC236}">
                <a16:creationId xmlns:a16="http://schemas.microsoft.com/office/drawing/2014/main" id="{57544815-5252-8C14-AA6C-0709011C9DAD}"/>
              </a:ext>
            </a:extLst>
          </p:cNvPr>
          <p:cNvPicPr>
            <a:picLocks noChangeAspect="1"/>
          </p:cNvPicPr>
          <p:nvPr/>
        </p:nvPicPr>
        <p:blipFill>
          <a:blip r:embed="rId2"/>
          <a:stretch>
            <a:fillRect/>
          </a:stretch>
        </p:blipFill>
        <p:spPr>
          <a:xfrm>
            <a:off x="-639894" y="1384565"/>
            <a:ext cx="6545790" cy="4363860"/>
          </a:xfrm>
          <a:prstGeom prst="rect">
            <a:avLst/>
          </a:prstGeom>
        </p:spPr>
      </p:pic>
      <p:pic>
        <p:nvPicPr>
          <p:cNvPr id="19" name="Afbeelding 18" descr="Afbeelding met kleding, persoon, meubels, Menselijk gezicht&#10;&#10;Automatisch gegenereerde beschrijving">
            <a:extLst>
              <a:ext uri="{FF2B5EF4-FFF2-40B4-BE49-F238E27FC236}">
                <a16:creationId xmlns:a16="http://schemas.microsoft.com/office/drawing/2014/main" id="{8201E9BD-E052-2B00-C733-70E6E5196032}"/>
              </a:ext>
            </a:extLst>
          </p:cNvPr>
          <p:cNvPicPr>
            <a:picLocks noChangeAspect="1"/>
          </p:cNvPicPr>
          <p:nvPr/>
        </p:nvPicPr>
        <p:blipFill>
          <a:blip r:embed="rId3"/>
          <a:stretch>
            <a:fillRect/>
          </a:stretch>
        </p:blipFill>
        <p:spPr>
          <a:xfrm>
            <a:off x="5516445" y="1246786"/>
            <a:ext cx="3758184" cy="4697730"/>
          </a:xfrm>
          <a:prstGeom prst="rect">
            <a:avLst/>
          </a:prstGeom>
        </p:spPr>
      </p:pic>
      <p:sp>
        <p:nvSpPr>
          <p:cNvPr id="3" name="Tijdelijke aanduiding voor inhoud 2"/>
          <p:cNvSpPr>
            <a:spLocks noGrp="1"/>
          </p:cNvSpPr>
          <p:nvPr>
            <p:ph idx="1"/>
          </p:nvPr>
        </p:nvSpPr>
        <p:spPr/>
        <p:txBody>
          <a:bodyPr/>
          <a:lstStyle/>
          <a:p>
            <a:endParaRPr lang="nl-BE" dirty="0"/>
          </a:p>
        </p:txBody>
      </p:sp>
    </p:spTree>
    <p:extLst>
      <p:ext uri="{BB962C8B-B14F-4D97-AF65-F5344CB8AC3E}">
        <p14:creationId xmlns:p14="http://schemas.microsoft.com/office/powerpoint/2010/main" val="547874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4818" y="-2355272"/>
            <a:ext cx="7772400" cy="3428999"/>
          </a:xfrm>
        </p:spPr>
        <p:txBody>
          <a:bodyPr/>
          <a:lstStyle/>
          <a:p>
            <a:r>
              <a:rPr lang="nl-BE" dirty="0"/>
              <a:t>Agendapunten </a:t>
            </a:r>
          </a:p>
        </p:txBody>
      </p:sp>
      <p:sp>
        <p:nvSpPr>
          <p:cNvPr id="3" name="Ondertitel 2"/>
          <p:cNvSpPr>
            <a:spLocks noGrp="1"/>
          </p:cNvSpPr>
          <p:nvPr>
            <p:ph type="subTitle" idx="1"/>
          </p:nvPr>
        </p:nvSpPr>
        <p:spPr>
          <a:xfrm>
            <a:off x="334817" y="1420970"/>
            <a:ext cx="7562273" cy="4979829"/>
          </a:xfrm>
        </p:spPr>
        <p:txBody>
          <a:bodyPr>
            <a:normAutofit/>
          </a:bodyPr>
          <a:lstStyle/>
          <a:p>
            <a:pPr marL="457200" indent="-457200">
              <a:buFont typeface="Arial" panose="020B0604020202020204" pitchFamily="34" charset="0"/>
              <a:buChar char="•"/>
            </a:pPr>
            <a:r>
              <a:rPr lang="nl-BE" dirty="0"/>
              <a:t>Verwelkoming</a:t>
            </a:r>
          </a:p>
          <a:p>
            <a:pPr marL="457200" indent="-457200">
              <a:buFont typeface="Arial" panose="020B0604020202020204" pitchFamily="34" charset="0"/>
              <a:buChar char="•"/>
            </a:pPr>
            <a:r>
              <a:rPr lang="nl-BE" dirty="0"/>
              <a:t>Opvolging vorige gebruikersraad</a:t>
            </a:r>
          </a:p>
          <a:p>
            <a:pPr marL="457200" indent="-457200">
              <a:buFont typeface="Arial" panose="020B0604020202020204" pitchFamily="34" charset="0"/>
              <a:buChar char="•"/>
            </a:pPr>
            <a:r>
              <a:rPr lang="nl-BE" dirty="0"/>
              <a:t>Nieuwe medewerkers</a:t>
            </a:r>
          </a:p>
          <a:p>
            <a:pPr marL="457200" indent="-457200">
              <a:buFont typeface="Arial" panose="020B0604020202020204" pitchFamily="34" charset="0"/>
              <a:buChar char="•"/>
            </a:pPr>
            <a:r>
              <a:rPr lang="nl-BE" dirty="0"/>
              <a:t>Externe samenwerkingen</a:t>
            </a:r>
          </a:p>
          <a:p>
            <a:pPr marL="457200" indent="-457200">
              <a:buFont typeface="Arial" panose="020B0604020202020204" pitchFamily="34" charset="0"/>
              <a:buChar char="•"/>
            </a:pPr>
            <a:r>
              <a:rPr lang="nl-BE" dirty="0"/>
              <a:t>Waar kan je terecht met vragen?</a:t>
            </a:r>
          </a:p>
          <a:p>
            <a:pPr marL="457200" indent="-457200">
              <a:buFont typeface="Arial" panose="020B0604020202020204" pitchFamily="34" charset="0"/>
              <a:buChar char="•"/>
            </a:pPr>
            <a:r>
              <a:rPr lang="nl-BE" dirty="0"/>
              <a:t>Visietekst dementie </a:t>
            </a:r>
          </a:p>
          <a:p>
            <a:pPr marL="457200" indent="-457200">
              <a:buFont typeface="Arial" panose="020B0604020202020204" pitchFamily="34" charset="0"/>
              <a:buChar char="•"/>
            </a:pPr>
            <a:r>
              <a:rPr lang="nl-BE" dirty="0"/>
              <a:t>Animatie: een blik op de toekomst </a:t>
            </a:r>
          </a:p>
          <a:p>
            <a:pPr marL="457200" indent="-457200">
              <a:buFont typeface="Arial" panose="020B0604020202020204" pitchFamily="34" charset="0"/>
              <a:buChar char="•"/>
            </a:pPr>
            <a:r>
              <a:rPr lang="nl-BE" dirty="0"/>
              <a:t>Vragenrondje</a:t>
            </a:r>
          </a:p>
        </p:txBody>
      </p:sp>
    </p:spTree>
    <p:extLst>
      <p:ext uri="{BB962C8B-B14F-4D97-AF65-F5344CB8AC3E}">
        <p14:creationId xmlns:p14="http://schemas.microsoft.com/office/powerpoint/2010/main" val="762822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9A463-93D2-0FC0-72E9-26FED8599129}"/>
              </a:ext>
            </a:extLst>
          </p:cNvPr>
          <p:cNvSpPr>
            <a:spLocks noGrp="1"/>
          </p:cNvSpPr>
          <p:nvPr>
            <p:ph type="title"/>
          </p:nvPr>
        </p:nvSpPr>
        <p:spPr/>
        <p:txBody>
          <a:bodyPr/>
          <a:lstStyle/>
          <a:p>
            <a:endParaRPr lang="nl-BE"/>
          </a:p>
        </p:txBody>
      </p:sp>
      <p:pic>
        <p:nvPicPr>
          <p:cNvPr id="7" name="Afbeelding 6" descr="Afbeelding met overdekt, computer, computer, speelgoed&#10;&#10;Automatisch gegenereerde beschrijving">
            <a:extLst>
              <a:ext uri="{FF2B5EF4-FFF2-40B4-BE49-F238E27FC236}">
                <a16:creationId xmlns:a16="http://schemas.microsoft.com/office/drawing/2014/main" id="{18B73638-9A45-C9AD-D66F-EEC2E2D53077}"/>
              </a:ext>
            </a:extLst>
          </p:cNvPr>
          <p:cNvPicPr>
            <a:picLocks noChangeAspect="1"/>
          </p:cNvPicPr>
          <p:nvPr/>
        </p:nvPicPr>
        <p:blipFill>
          <a:blip r:embed="rId2"/>
          <a:stretch>
            <a:fillRect/>
          </a:stretch>
        </p:blipFill>
        <p:spPr>
          <a:xfrm>
            <a:off x="0" y="1577340"/>
            <a:ext cx="5928570" cy="3952380"/>
          </a:xfrm>
          <a:prstGeom prst="rect">
            <a:avLst/>
          </a:prstGeom>
        </p:spPr>
      </p:pic>
      <p:pic>
        <p:nvPicPr>
          <p:cNvPr id="9" name="Afbeelding 8" descr="Afbeelding met kleding, persoon, Menselijk gezicht, meubels&#10;&#10;Automatisch gegenereerde beschrijving">
            <a:extLst>
              <a:ext uri="{FF2B5EF4-FFF2-40B4-BE49-F238E27FC236}">
                <a16:creationId xmlns:a16="http://schemas.microsoft.com/office/drawing/2014/main" id="{E94B96D3-F7C4-A53C-08FB-7D53007D6554}"/>
              </a:ext>
            </a:extLst>
          </p:cNvPr>
          <p:cNvPicPr>
            <a:picLocks noChangeAspect="1"/>
          </p:cNvPicPr>
          <p:nvPr/>
        </p:nvPicPr>
        <p:blipFill>
          <a:blip r:embed="rId3"/>
          <a:stretch>
            <a:fillRect/>
          </a:stretch>
        </p:blipFill>
        <p:spPr>
          <a:xfrm>
            <a:off x="5185156" y="497523"/>
            <a:ext cx="4690363" cy="5862954"/>
          </a:xfrm>
          <a:prstGeom prst="rect">
            <a:avLst/>
          </a:prstGeom>
        </p:spPr>
      </p:pic>
      <p:sp>
        <p:nvSpPr>
          <p:cNvPr id="11" name="Tijdelijke aanduiding voor inhoud 10">
            <a:extLst>
              <a:ext uri="{FF2B5EF4-FFF2-40B4-BE49-F238E27FC236}">
                <a16:creationId xmlns:a16="http://schemas.microsoft.com/office/drawing/2014/main" id="{B4761072-2E33-ECE0-A28B-90D6A70516CB}"/>
              </a:ext>
            </a:extLst>
          </p:cNvPr>
          <p:cNvSpPr>
            <a:spLocks noGrp="1"/>
          </p:cNvSpPr>
          <p:nvPr>
            <p:ph idx="1"/>
          </p:nvPr>
        </p:nvSpPr>
        <p:spPr/>
        <p:txBody>
          <a:bodyPr/>
          <a:lstStyle/>
          <a:p>
            <a:endParaRPr lang="nl-BE" dirty="0"/>
          </a:p>
        </p:txBody>
      </p:sp>
    </p:spTree>
    <p:extLst>
      <p:ext uri="{BB962C8B-B14F-4D97-AF65-F5344CB8AC3E}">
        <p14:creationId xmlns:p14="http://schemas.microsoft.com/office/powerpoint/2010/main" val="4155970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3E89E-354D-5A07-BAB1-3153CF7F1255}"/>
              </a:ext>
            </a:extLst>
          </p:cNvPr>
          <p:cNvSpPr>
            <a:spLocks noGrp="1"/>
          </p:cNvSpPr>
          <p:nvPr>
            <p:ph type="title"/>
          </p:nvPr>
        </p:nvSpPr>
        <p:spPr/>
        <p:txBody>
          <a:bodyPr/>
          <a:lstStyle/>
          <a:p>
            <a:endParaRPr lang="nl-BE"/>
          </a:p>
        </p:txBody>
      </p:sp>
      <p:pic>
        <p:nvPicPr>
          <p:cNvPr id="5" name="Tijdelijke aanduiding voor inhoud 4" descr="Afbeelding met kleding, persoon, schoeisel, schoot&#10;&#10;Automatisch gegenereerde beschrijving">
            <a:extLst>
              <a:ext uri="{FF2B5EF4-FFF2-40B4-BE49-F238E27FC236}">
                <a16:creationId xmlns:a16="http://schemas.microsoft.com/office/drawing/2014/main" id="{14273DF3-F14C-9ACE-15BE-F655E279F7AD}"/>
              </a:ext>
            </a:extLst>
          </p:cNvPr>
          <p:cNvPicPr>
            <a:picLocks noGrp="1" noChangeAspect="1"/>
          </p:cNvPicPr>
          <p:nvPr>
            <p:ph idx="1"/>
          </p:nvPr>
        </p:nvPicPr>
        <p:blipFill>
          <a:blip r:embed="rId2"/>
          <a:stretch>
            <a:fillRect/>
          </a:stretch>
        </p:blipFill>
        <p:spPr>
          <a:xfrm>
            <a:off x="45172" y="1166018"/>
            <a:ext cx="3476240" cy="4525963"/>
          </a:xfrm>
        </p:spPr>
      </p:pic>
      <p:pic>
        <p:nvPicPr>
          <p:cNvPr id="7" name="Afbeelding 6" descr="Afbeelding met kleding, persoon, overdekt, meubels&#10;&#10;Automatisch gegenereerde beschrijving">
            <a:extLst>
              <a:ext uri="{FF2B5EF4-FFF2-40B4-BE49-F238E27FC236}">
                <a16:creationId xmlns:a16="http://schemas.microsoft.com/office/drawing/2014/main" id="{ACC79E22-BE8D-3228-FEAD-E387A0080C9F}"/>
              </a:ext>
            </a:extLst>
          </p:cNvPr>
          <p:cNvPicPr>
            <a:picLocks noChangeAspect="1"/>
          </p:cNvPicPr>
          <p:nvPr/>
        </p:nvPicPr>
        <p:blipFill>
          <a:blip r:embed="rId3"/>
          <a:stretch>
            <a:fillRect/>
          </a:stretch>
        </p:blipFill>
        <p:spPr>
          <a:xfrm>
            <a:off x="3109383" y="1166018"/>
            <a:ext cx="6034617" cy="4525963"/>
          </a:xfrm>
          <a:prstGeom prst="rect">
            <a:avLst/>
          </a:prstGeom>
        </p:spPr>
      </p:pic>
    </p:spTree>
    <p:extLst>
      <p:ext uri="{BB962C8B-B14F-4D97-AF65-F5344CB8AC3E}">
        <p14:creationId xmlns:p14="http://schemas.microsoft.com/office/powerpoint/2010/main" val="20410235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880DB-F0C4-AF0C-BE68-36DC2ED3C1D5}"/>
              </a:ext>
            </a:extLst>
          </p:cNvPr>
          <p:cNvSpPr>
            <a:spLocks noGrp="1"/>
          </p:cNvSpPr>
          <p:nvPr>
            <p:ph type="title"/>
          </p:nvPr>
        </p:nvSpPr>
        <p:spPr/>
        <p:txBody>
          <a:bodyPr/>
          <a:lstStyle/>
          <a:p>
            <a:endParaRPr lang="nl-BE"/>
          </a:p>
        </p:txBody>
      </p:sp>
      <p:pic>
        <p:nvPicPr>
          <p:cNvPr id="5" name="Tijdelijke aanduiding voor inhoud 4" descr="Afbeelding met persoon, kleding, kamerplant, tafel&#10;&#10;Automatisch gegenereerde beschrijving">
            <a:extLst>
              <a:ext uri="{FF2B5EF4-FFF2-40B4-BE49-F238E27FC236}">
                <a16:creationId xmlns:a16="http://schemas.microsoft.com/office/drawing/2014/main" id="{A0BC317D-122B-B14B-2338-3D42E0CD7EAF}"/>
              </a:ext>
            </a:extLst>
          </p:cNvPr>
          <p:cNvPicPr>
            <a:picLocks noGrp="1" noChangeAspect="1"/>
          </p:cNvPicPr>
          <p:nvPr>
            <p:ph idx="1"/>
          </p:nvPr>
        </p:nvPicPr>
        <p:blipFill>
          <a:blip r:embed="rId2"/>
          <a:stretch>
            <a:fillRect/>
          </a:stretch>
        </p:blipFill>
        <p:spPr>
          <a:xfrm>
            <a:off x="457199" y="844906"/>
            <a:ext cx="3904831" cy="5222764"/>
          </a:xfrm>
        </p:spPr>
      </p:pic>
      <p:pic>
        <p:nvPicPr>
          <p:cNvPr id="7" name="Afbeelding 6" descr="Afbeelding met persoon, kleding, voedsel, kom&#10;&#10;Automatisch gegenereerde beschrijving">
            <a:extLst>
              <a:ext uri="{FF2B5EF4-FFF2-40B4-BE49-F238E27FC236}">
                <a16:creationId xmlns:a16="http://schemas.microsoft.com/office/drawing/2014/main" id="{B6E3123B-5758-BFD2-F712-0768C16D7579}"/>
              </a:ext>
            </a:extLst>
          </p:cNvPr>
          <p:cNvPicPr>
            <a:picLocks noChangeAspect="1"/>
          </p:cNvPicPr>
          <p:nvPr/>
        </p:nvPicPr>
        <p:blipFill>
          <a:blip r:embed="rId3"/>
          <a:stretch>
            <a:fillRect/>
          </a:stretch>
        </p:blipFill>
        <p:spPr>
          <a:xfrm>
            <a:off x="4781967" y="903398"/>
            <a:ext cx="3904833" cy="5222765"/>
          </a:xfrm>
          <a:prstGeom prst="rect">
            <a:avLst/>
          </a:prstGeom>
        </p:spPr>
      </p:pic>
    </p:spTree>
    <p:extLst>
      <p:ext uri="{BB962C8B-B14F-4D97-AF65-F5344CB8AC3E}">
        <p14:creationId xmlns:p14="http://schemas.microsoft.com/office/powerpoint/2010/main" val="1809957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98915" y="798915"/>
            <a:ext cx="3657603" cy="2059774"/>
          </a:xfrm>
        </p:spPr>
      </p:pic>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74" y="0"/>
            <a:ext cx="2743203" cy="3657604"/>
          </a:xfrm>
          <a:prstGeom prst="rect">
            <a:avLst/>
          </a:prstGeom>
        </p:spPr>
      </p:pic>
      <p:pic>
        <p:nvPicPr>
          <p:cNvPr id="12" name="Afbeelding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36555" y="1397953"/>
            <a:ext cx="7673866" cy="4341023"/>
          </a:xfrm>
          <a:prstGeom prst="rect">
            <a:avLst/>
          </a:prstGeom>
        </p:spPr>
      </p:pic>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35483" y="4286681"/>
            <a:ext cx="4733635" cy="2662670"/>
          </a:xfrm>
          <a:prstGeom prst="rect">
            <a:avLst/>
          </a:prstGeom>
        </p:spPr>
      </p:pic>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583836" y="4261393"/>
            <a:ext cx="4618041" cy="2597648"/>
          </a:xfrm>
          <a:prstGeom prst="rect">
            <a:avLst/>
          </a:prstGeom>
        </p:spPr>
      </p:pic>
    </p:spTree>
    <p:extLst>
      <p:ext uri="{BB962C8B-B14F-4D97-AF65-F5344CB8AC3E}">
        <p14:creationId xmlns:p14="http://schemas.microsoft.com/office/powerpoint/2010/main" val="2449622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433454" cy="3325091"/>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545" y="0"/>
            <a:ext cx="4433455" cy="3325091"/>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018" y="2902526"/>
            <a:ext cx="5273964" cy="3955473"/>
          </a:xfrm>
          <a:prstGeom prst="rect">
            <a:avLst/>
          </a:prstGeom>
        </p:spPr>
      </p:pic>
    </p:spTree>
    <p:extLst>
      <p:ext uri="{BB962C8B-B14F-4D97-AF65-F5344CB8AC3E}">
        <p14:creationId xmlns:p14="http://schemas.microsoft.com/office/powerpoint/2010/main" val="332103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Animatie aanbod: blik op de toekomst</a:t>
            </a:r>
          </a:p>
        </p:txBody>
      </p:sp>
      <p:sp>
        <p:nvSpPr>
          <p:cNvPr id="3" name="Tijdelijke aanduiding voor inhoud 2"/>
          <p:cNvSpPr>
            <a:spLocks noGrp="1"/>
          </p:cNvSpPr>
          <p:nvPr>
            <p:ph idx="1"/>
          </p:nvPr>
        </p:nvSpPr>
        <p:spPr>
          <a:xfrm>
            <a:off x="457200" y="1417638"/>
            <a:ext cx="8229600" cy="4962381"/>
          </a:xfrm>
        </p:spPr>
        <p:txBody>
          <a:bodyPr>
            <a:normAutofit/>
          </a:bodyPr>
          <a:lstStyle/>
          <a:p>
            <a:r>
              <a:rPr lang="nl-BE" dirty="0" smtClean="0"/>
              <a:t>Stal </a:t>
            </a:r>
            <a:r>
              <a:rPr lang="nl-BE" dirty="0" err="1" smtClean="0"/>
              <a:t>Deyaert</a:t>
            </a:r>
            <a:endParaRPr lang="nl-BE" dirty="0"/>
          </a:p>
          <a:p>
            <a:r>
              <a:rPr lang="nl-BE" dirty="0" smtClean="0"/>
              <a:t>13/06 </a:t>
            </a:r>
            <a:r>
              <a:rPr lang="nl-BE" dirty="0" err="1" smtClean="0"/>
              <a:t>vaderdagfeest</a:t>
            </a:r>
            <a:endParaRPr lang="nl-BE" dirty="0" smtClean="0"/>
          </a:p>
          <a:p>
            <a:r>
              <a:rPr lang="nl-BE" dirty="0" smtClean="0"/>
              <a:t>Overkoepelende </a:t>
            </a:r>
            <a:r>
              <a:rPr lang="nl-BE" dirty="0" err="1" smtClean="0"/>
              <a:t>acitviteiten</a:t>
            </a:r>
            <a:r>
              <a:rPr lang="nl-BE" dirty="0" smtClean="0"/>
              <a:t> zomervakantie </a:t>
            </a:r>
          </a:p>
          <a:p>
            <a:r>
              <a:rPr lang="nl-BE" dirty="0" smtClean="0"/>
              <a:t>23/08: </a:t>
            </a:r>
            <a:r>
              <a:rPr lang="nl-BE" dirty="0"/>
              <a:t>snoepkraam</a:t>
            </a:r>
          </a:p>
        </p:txBody>
      </p:sp>
    </p:spTree>
    <p:extLst>
      <p:ext uri="{BB962C8B-B14F-4D97-AF65-F5344CB8AC3E}">
        <p14:creationId xmlns:p14="http://schemas.microsoft.com/office/powerpoint/2010/main" val="878201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2869F-AE0F-688D-D831-F9A0BCDECE0D}"/>
              </a:ext>
            </a:extLst>
          </p:cNvPr>
          <p:cNvSpPr>
            <a:spLocks noGrp="1"/>
          </p:cNvSpPr>
          <p:nvPr>
            <p:ph type="ctrTitle"/>
          </p:nvPr>
        </p:nvSpPr>
        <p:spPr/>
        <p:txBody>
          <a:bodyPr/>
          <a:lstStyle/>
          <a:p>
            <a:r>
              <a:rPr lang="nl-BE" dirty="0"/>
              <a:t>Rondvraag </a:t>
            </a:r>
          </a:p>
        </p:txBody>
      </p:sp>
      <p:sp>
        <p:nvSpPr>
          <p:cNvPr id="3" name="Ondertitel 2">
            <a:extLst>
              <a:ext uri="{FF2B5EF4-FFF2-40B4-BE49-F238E27FC236}">
                <a16:creationId xmlns:a16="http://schemas.microsoft.com/office/drawing/2014/main" id="{904EAE9F-1549-1E5C-5AFD-9D08F6F24B65}"/>
              </a:ext>
            </a:extLst>
          </p:cNvPr>
          <p:cNvSpPr>
            <a:spLocks noGrp="1"/>
          </p:cNvSpPr>
          <p:nvPr>
            <p:ph type="subTitle" idx="1"/>
          </p:nvPr>
        </p:nvSpPr>
        <p:spPr>
          <a:xfrm>
            <a:off x="685800" y="3628462"/>
            <a:ext cx="6667500" cy="3229538"/>
          </a:xfrm>
        </p:spPr>
        <p:txBody>
          <a:bodyPr/>
          <a:lstStyle/>
          <a:p>
            <a:pPr marL="457200" indent="-457200">
              <a:buFont typeface="Arial" panose="020B0604020202020204" pitchFamily="34" charset="0"/>
              <a:buChar char="•"/>
            </a:pPr>
            <a:r>
              <a:rPr lang="nl-BE" dirty="0"/>
              <a:t>Maaltijden</a:t>
            </a:r>
          </a:p>
          <a:p>
            <a:pPr marL="457200" indent="-457200">
              <a:buFont typeface="Arial" panose="020B0604020202020204" pitchFamily="34" charset="0"/>
              <a:buChar char="•"/>
            </a:pPr>
            <a:r>
              <a:rPr lang="nl-BE" dirty="0"/>
              <a:t>Animatieaanbod</a:t>
            </a:r>
          </a:p>
          <a:p>
            <a:pPr marL="457200" indent="-457200">
              <a:buFont typeface="Arial" panose="020B0604020202020204" pitchFamily="34" charset="0"/>
              <a:buChar char="•"/>
            </a:pPr>
            <a:r>
              <a:rPr lang="nl-BE" dirty="0"/>
              <a:t>Suggesties allerlei</a:t>
            </a:r>
          </a:p>
          <a:p>
            <a:pPr marL="457200" indent="-457200">
              <a:buFont typeface="Arial" panose="020B0604020202020204" pitchFamily="34" charset="0"/>
              <a:buChar char="•"/>
            </a:pPr>
            <a:r>
              <a:rPr lang="nl-BE" dirty="0"/>
              <a:t>Nieuwe thema’s volgende gebruikersraden</a:t>
            </a:r>
          </a:p>
        </p:txBody>
      </p:sp>
    </p:spTree>
    <p:extLst>
      <p:ext uri="{BB962C8B-B14F-4D97-AF65-F5344CB8AC3E}">
        <p14:creationId xmlns:p14="http://schemas.microsoft.com/office/powerpoint/2010/main" val="2461047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a:t>Bedankt! </a:t>
            </a:r>
          </a:p>
        </p:txBody>
      </p:sp>
      <p:sp>
        <p:nvSpPr>
          <p:cNvPr id="3" name="Ondertitel 2"/>
          <p:cNvSpPr>
            <a:spLocks noGrp="1"/>
          </p:cNvSpPr>
          <p:nvPr>
            <p:ph type="subTitle" idx="1"/>
          </p:nvPr>
        </p:nvSpPr>
        <p:spPr/>
        <p:txBody>
          <a:bodyPr/>
          <a:lstStyle/>
          <a:p>
            <a:endParaRPr lang="nl-BE"/>
          </a:p>
        </p:txBody>
      </p:sp>
    </p:spTree>
    <p:extLst>
      <p:ext uri="{BB962C8B-B14F-4D97-AF65-F5344CB8AC3E}">
        <p14:creationId xmlns:p14="http://schemas.microsoft.com/office/powerpoint/2010/main" val="2655626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Opvolging</a:t>
            </a:r>
            <a:r>
              <a:rPr lang="en-US" dirty="0"/>
              <a:t> </a:t>
            </a:r>
            <a:r>
              <a:rPr lang="en-US" dirty="0" err="1"/>
              <a:t>vorige</a:t>
            </a:r>
            <a:r>
              <a:rPr lang="en-US" dirty="0"/>
              <a:t> </a:t>
            </a:r>
            <a:r>
              <a:rPr lang="en-US" dirty="0" err="1"/>
              <a:t>gebruikersraad</a:t>
            </a:r>
            <a:r>
              <a:rPr lang="en-US" dirty="0"/>
              <a:t> </a:t>
            </a:r>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1328" y="-1828799"/>
            <a:ext cx="7772400" cy="3428999"/>
          </a:xfrm>
        </p:spPr>
        <p:txBody>
          <a:bodyPr/>
          <a:lstStyle/>
          <a:p>
            <a:r>
              <a:rPr lang="en-US" dirty="0" err="1"/>
              <a:t>Nieuwe</a:t>
            </a:r>
            <a:r>
              <a:rPr lang="en-US" dirty="0"/>
              <a:t> </a:t>
            </a:r>
            <a:r>
              <a:rPr lang="en-US" dirty="0" err="1"/>
              <a:t>medewerkers</a:t>
            </a:r>
            <a:endParaRPr lang="en-US" dirty="0"/>
          </a:p>
        </p:txBody>
      </p:sp>
      <p:sp>
        <p:nvSpPr>
          <p:cNvPr id="5" name="Subtitle 4"/>
          <p:cNvSpPr>
            <a:spLocks noGrp="1"/>
          </p:cNvSpPr>
          <p:nvPr>
            <p:ph type="subTitle" idx="1"/>
          </p:nvPr>
        </p:nvSpPr>
        <p:spPr/>
        <p:txBody>
          <a:bodyPr/>
          <a:lstStyle/>
          <a:p>
            <a:endParaRPr lang="en-US" dirty="0"/>
          </a:p>
        </p:txBody>
      </p:sp>
      <p:sp>
        <p:nvSpPr>
          <p:cNvPr id="3" name="AutoShape 6" descr="De bronafbeelding bekijken">
            <a:extLst>
              <a:ext uri="{FF2B5EF4-FFF2-40B4-BE49-F238E27FC236}">
                <a16:creationId xmlns:a16="http://schemas.microsoft.com/office/drawing/2014/main" id="{A497A931-0AE5-C24C-1EC5-41D2F72B7636}"/>
              </a:ext>
            </a:extLst>
          </p:cNvPr>
          <p:cNvSpPr>
            <a:spLocks noChangeAspect="1" noChangeArrowheads="1"/>
          </p:cNvSpPr>
          <p:nvPr/>
        </p:nvSpPr>
        <p:spPr bwMode="auto">
          <a:xfrm>
            <a:off x="1442460" y="3522518"/>
            <a:ext cx="968231" cy="9682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4104" name="Picture 8" descr="De bronafbeelding bekijken">
            <a:extLst>
              <a:ext uri="{FF2B5EF4-FFF2-40B4-BE49-F238E27FC236}">
                <a16:creationId xmlns:a16="http://schemas.microsoft.com/office/drawing/2014/main" id="{12ED79C9-1ACE-ABAA-69D2-51AD1F83B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345" y="2047009"/>
            <a:ext cx="3685309" cy="2763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685799" y="304800"/>
            <a:ext cx="7682345" cy="6553200"/>
          </a:xfrm>
        </p:spPr>
        <p:txBody>
          <a:bodyPr>
            <a:normAutofit lnSpcReduction="10000"/>
          </a:bodyPr>
          <a:lstStyle/>
          <a:p>
            <a:r>
              <a:rPr lang="nl-BE" u="sng" dirty="0"/>
              <a:t>Keuken</a:t>
            </a:r>
          </a:p>
          <a:p>
            <a:r>
              <a:rPr lang="nl-BE" dirty="0"/>
              <a:t>Bart (kok)</a:t>
            </a:r>
            <a:br>
              <a:rPr lang="nl-BE" dirty="0"/>
            </a:br>
            <a:endParaRPr lang="nl-BE" dirty="0"/>
          </a:p>
          <a:p>
            <a:r>
              <a:rPr lang="nl-BE" u="sng" dirty="0"/>
              <a:t>onderhoud</a:t>
            </a:r>
            <a:r>
              <a:rPr lang="nl-BE" dirty="0"/>
              <a:t/>
            </a:r>
            <a:br>
              <a:rPr lang="nl-BE" dirty="0"/>
            </a:br>
            <a:r>
              <a:rPr lang="nl-BE" dirty="0" err="1"/>
              <a:t>Ceren</a:t>
            </a:r>
            <a:endParaRPr lang="nl-BE" dirty="0"/>
          </a:p>
          <a:p>
            <a:r>
              <a:rPr lang="nl-BE" dirty="0" smtClean="0"/>
              <a:t>Steven</a:t>
            </a:r>
          </a:p>
          <a:p>
            <a:endParaRPr lang="nl-BE" dirty="0"/>
          </a:p>
          <a:p>
            <a:r>
              <a:rPr lang="nl-BE" u="sng" dirty="0" smtClean="0"/>
              <a:t>Zorgkundige</a:t>
            </a:r>
          </a:p>
          <a:p>
            <a:r>
              <a:rPr lang="nl-BE" dirty="0" smtClean="0"/>
              <a:t>Claudine</a:t>
            </a:r>
          </a:p>
          <a:p>
            <a:endParaRPr lang="nl-BE" dirty="0"/>
          </a:p>
          <a:p>
            <a:r>
              <a:rPr lang="nl-BE" u="sng" dirty="0" smtClean="0"/>
              <a:t>Logistiek</a:t>
            </a:r>
          </a:p>
          <a:p>
            <a:r>
              <a:rPr lang="nl-BE" dirty="0" err="1" smtClean="0"/>
              <a:t>Zulfikar</a:t>
            </a:r>
            <a:endParaRPr lang="nl-BE" dirty="0" smtClean="0"/>
          </a:p>
          <a:p>
            <a:endParaRPr lang="nl-BE" dirty="0"/>
          </a:p>
          <a:p>
            <a:endParaRPr lang="nl-BE" u="sng" dirty="0"/>
          </a:p>
          <a:p>
            <a:endParaRPr lang="nl-BE" dirty="0"/>
          </a:p>
        </p:txBody>
      </p:sp>
    </p:spTree>
    <p:extLst>
      <p:ext uri="{BB962C8B-B14F-4D97-AF65-F5344CB8AC3E}">
        <p14:creationId xmlns:p14="http://schemas.microsoft.com/office/powerpoint/2010/main" val="2251523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51BF7F-9C14-BBF4-F5B4-392E3425D371}"/>
              </a:ext>
            </a:extLst>
          </p:cNvPr>
          <p:cNvSpPr>
            <a:spLocks noGrp="1"/>
          </p:cNvSpPr>
          <p:nvPr>
            <p:ph type="ctrTitle"/>
          </p:nvPr>
        </p:nvSpPr>
        <p:spPr/>
        <p:txBody>
          <a:bodyPr/>
          <a:lstStyle/>
          <a:p>
            <a:r>
              <a:rPr lang="nl-BE" dirty="0"/>
              <a:t>Externe samenwerkingen</a:t>
            </a:r>
          </a:p>
        </p:txBody>
      </p:sp>
      <p:sp>
        <p:nvSpPr>
          <p:cNvPr id="3" name="Ondertitel 2">
            <a:extLst>
              <a:ext uri="{FF2B5EF4-FFF2-40B4-BE49-F238E27FC236}">
                <a16:creationId xmlns:a16="http://schemas.microsoft.com/office/drawing/2014/main" id="{A410B8F3-8062-86C7-DEA2-B4BB07901C45}"/>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3480384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11383-3E1D-490B-A857-FE019B868908}"/>
              </a:ext>
            </a:extLst>
          </p:cNvPr>
          <p:cNvSpPr>
            <a:spLocks noGrp="1"/>
          </p:cNvSpPr>
          <p:nvPr>
            <p:ph type="title"/>
          </p:nvPr>
        </p:nvSpPr>
        <p:spPr/>
        <p:txBody>
          <a:bodyPr/>
          <a:lstStyle/>
          <a:p>
            <a:r>
              <a:rPr lang="nl-BE" dirty="0"/>
              <a:t>Samenwerkingen met externen</a:t>
            </a:r>
          </a:p>
        </p:txBody>
      </p:sp>
      <p:sp>
        <p:nvSpPr>
          <p:cNvPr id="3" name="Tijdelijke aanduiding voor inhoud 2">
            <a:extLst>
              <a:ext uri="{FF2B5EF4-FFF2-40B4-BE49-F238E27FC236}">
                <a16:creationId xmlns:a16="http://schemas.microsoft.com/office/drawing/2014/main" id="{EE5DA625-2FFB-4E2A-8660-C95DCAE7AA4F}"/>
              </a:ext>
            </a:extLst>
          </p:cNvPr>
          <p:cNvSpPr>
            <a:spLocks noGrp="1"/>
          </p:cNvSpPr>
          <p:nvPr>
            <p:ph idx="1"/>
          </p:nvPr>
        </p:nvSpPr>
        <p:spPr>
          <a:xfrm>
            <a:off x="457200" y="1282148"/>
            <a:ext cx="8229600" cy="4844015"/>
          </a:xfrm>
        </p:spPr>
        <p:txBody>
          <a:bodyPr>
            <a:normAutofit fontScale="47500" lnSpcReduction="20000"/>
          </a:bodyPr>
          <a:lstStyle/>
          <a:p>
            <a:pPr lvl="0"/>
            <a:r>
              <a:rPr lang="nl-BE" b="1" u="sng" dirty="0"/>
              <a:t>Kapster</a:t>
            </a:r>
            <a:r>
              <a:rPr lang="nl-BE" dirty="0"/>
              <a:t>: eigen kapster (zelf te betalen) of via ons:  </a:t>
            </a:r>
            <a:r>
              <a:rPr lang="nl-BE" dirty="0" err="1"/>
              <a:t>Kristina</a:t>
            </a:r>
            <a:r>
              <a:rPr lang="nl-BE" dirty="0"/>
              <a:t> </a:t>
            </a:r>
            <a:r>
              <a:rPr lang="nl-BE" dirty="0" smtClean="0"/>
              <a:t>in </a:t>
            </a:r>
            <a:r>
              <a:rPr lang="nl-BE" dirty="0"/>
              <a:t>ons kapsalon, betaling via factuur; indien vragen, contact via: Stephanie </a:t>
            </a:r>
            <a:r>
              <a:rPr lang="nl-BE" dirty="0" smtClean="0"/>
              <a:t>Gunst, Nieuwe kapster: </a:t>
            </a:r>
            <a:r>
              <a:rPr lang="nl-BE" dirty="0" err="1" smtClean="0"/>
              <a:t>Jochelyn</a:t>
            </a:r>
            <a:r>
              <a:rPr lang="nl-BE" dirty="0" smtClean="0"/>
              <a:t> op </a:t>
            </a:r>
            <a:r>
              <a:rPr lang="nl-BE" dirty="0" smtClean="0"/>
              <a:t>donderdag</a:t>
            </a:r>
            <a:endParaRPr lang="nl-BE" dirty="0"/>
          </a:p>
          <a:p>
            <a:pPr lvl="0"/>
            <a:r>
              <a:rPr lang="nl-BE" b="1" u="sng" dirty="0"/>
              <a:t>Pedicure</a:t>
            </a:r>
            <a:r>
              <a:rPr lang="nl-BE" dirty="0"/>
              <a:t>: eigen pedicure (zelf te betalen) of via ons: Berdien (</a:t>
            </a:r>
            <a:r>
              <a:rPr lang="nl-BE" dirty="0" err="1"/>
              <a:t>afd</a:t>
            </a:r>
            <a:r>
              <a:rPr lang="nl-BE" dirty="0"/>
              <a:t> 1), Nancy (</a:t>
            </a:r>
            <a:r>
              <a:rPr lang="nl-BE" dirty="0" err="1"/>
              <a:t>afd</a:t>
            </a:r>
            <a:r>
              <a:rPr lang="nl-BE" dirty="0"/>
              <a:t> 2 en 3), Marleen (</a:t>
            </a:r>
            <a:r>
              <a:rPr lang="nl-BE" dirty="0" err="1"/>
              <a:t>afd</a:t>
            </a:r>
            <a:r>
              <a:rPr lang="nl-BE" dirty="0"/>
              <a:t> 4), betaling via factuur; indien vragen, contact via: hoofdverpleegkundige</a:t>
            </a:r>
          </a:p>
          <a:p>
            <a:pPr lvl="0"/>
            <a:r>
              <a:rPr lang="nl-BE" b="1" u="sng" dirty="0"/>
              <a:t>Psycholoog</a:t>
            </a:r>
            <a:r>
              <a:rPr lang="nl-BE" dirty="0"/>
              <a:t>: Denise Hermans, op afroep, met voorschrift van huisarts, op die manier tussenkomst van de mutualiteit; reden consult: rouwproblematiek, moeilijke coping met fysieke/ psychische achteruitgang, eenzaamheid, familiale- sociale problematiek, dementie- problematiek, depressie, verwaarlozing, gebrek aan levenslust, psychiatrische problematiek,… indien bewoner dit wenst , kan de familie ook betrokken worden  bij de begeleiding</a:t>
            </a:r>
          </a:p>
          <a:p>
            <a:pPr lvl="0"/>
            <a:r>
              <a:rPr lang="nl-BE" b="1" u="sng" dirty="0"/>
              <a:t>Tandarts</a:t>
            </a:r>
            <a:r>
              <a:rPr lang="nl-BE" dirty="0"/>
              <a:t>: eigen tandarts (zelf te betalen) of via ons (3x/ jaar) naar tandartsenpraktijk SDW, Gemeenteplein via vrijwilligers (betaling via ons en factuur)</a:t>
            </a:r>
          </a:p>
          <a:p>
            <a:pPr lvl="0"/>
            <a:r>
              <a:rPr lang="nl-BE" b="1" u="sng" dirty="0"/>
              <a:t>Optiek en audicien</a:t>
            </a:r>
            <a:r>
              <a:rPr lang="nl-BE" dirty="0"/>
              <a:t>, 1x/ jaar, Optiek Claeyssens, </a:t>
            </a:r>
            <a:r>
              <a:rPr lang="nl-BE" dirty="0" err="1"/>
              <a:t>Voskenslaan</a:t>
            </a:r>
            <a:r>
              <a:rPr lang="nl-BE" dirty="0"/>
              <a:t>, Gent, komen aan huis, gratis metingen (tenzij nieuwe bril- hoorapparaat/ glazen/ herstel…)</a:t>
            </a:r>
          </a:p>
          <a:p>
            <a:pPr lvl="0"/>
            <a:r>
              <a:rPr lang="nl-BE" b="1" u="sng" dirty="0"/>
              <a:t>Wasserij</a:t>
            </a:r>
            <a:r>
              <a:rPr lang="nl-BE" dirty="0"/>
              <a:t>, Dumoulin, betaling via factuur, per stuk</a:t>
            </a:r>
          </a:p>
          <a:p>
            <a:pPr lvl="0"/>
            <a:r>
              <a:rPr lang="nl-BE" b="1" u="sng" dirty="0"/>
              <a:t>Functionele bindingen</a:t>
            </a:r>
            <a:r>
              <a:rPr lang="nl-BE" dirty="0"/>
              <a:t> (wettelijke verplichting): expertise / advies via AZ Maria Middelares voor Geriatrie en labo en AZ Sint- Lucas voor Palliatieve zorg; de keuze van ziekenhuis van de bewoner wordt gevolgd</a:t>
            </a:r>
          </a:p>
          <a:p>
            <a:pPr lvl="0"/>
            <a:r>
              <a:rPr lang="nl-BE" b="1" u="sng" dirty="0"/>
              <a:t>CRA</a:t>
            </a:r>
            <a:r>
              <a:rPr lang="nl-BE" dirty="0"/>
              <a:t>: </a:t>
            </a:r>
            <a:r>
              <a:rPr lang="nl-BE" dirty="0" err="1"/>
              <a:t>dr</a:t>
            </a:r>
            <a:r>
              <a:rPr lang="nl-BE" dirty="0"/>
              <a:t> Eggermont en Dr </a:t>
            </a:r>
            <a:r>
              <a:rPr lang="nl-BE" dirty="0" err="1"/>
              <a:t>Plettinck</a:t>
            </a:r>
            <a:r>
              <a:rPr lang="nl-BE" dirty="0"/>
              <a:t> van de groepspraktijk SDW; iedere bewoner behoudt evenwel zijn eigen huisarts; ongeveer 40 huisartsen komen bij ons in huis</a:t>
            </a:r>
          </a:p>
          <a:p>
            <a:endParaRPr lang="nl-BE" dirty="0"/>
          </a:p>
        </p:txBody>
      </p:sp>
    </p:spTree>
    <p:extLst>
      <p:ext uri="{BB962C8B-B14F-4D97-AF65-F5344CB8AC3E}">
        <p14:creationId xmlns:p14="http://schemas.microsoft.com/office/powerpoint/2010/main" val="2618987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ECB2A-1E9D-4772-8F26-6E2662477074}"/>
              </a:ext>
            </a:extLst>
          </p:cNvPr>
          <p:cNvSpPr>
            <a:spLocks noGrp="1"/>
          </p:cNvSpPr>
          <p:nvPr>
            <p:ph type="title"/>
          </p:nvPr>
        </p:nvSpPr>
        <p:spPr/>
        <p:txBody>
          <a:bodyPr/>
          <a:lstStyle/>
          <a:p>
            <a:r>
              <a:rPr lang="nl-BE" dirty="0"/>
              <a:t>Voorstelling </a:t>
            </a:r>
            <a:r>
              <a:rPr lang="nl-BE" dirty="0" err="1"/>
              <a:t>CRA’s</a:t>
            </a:r>
            <a:endParaRPr lang="nl-BE" dirty="0"/>
          </a:p>
        </p:txBody>
      </p:sp>
      <p:sp>
        <p:nvSpPr>
          <p:cNvPr id="3" name="Tijdelijke aanduiding voor inhoud 2">
            <a:extLst>
              <a:ext uri="{FF2B5EF4-FFF2-40B4-BE49-F238E27FC236}">
                <a16:creationId xmlns:a16="http://schemas.microsoft.com/office/drawing/2014/main" id="{A29B38D5-0735-4381-98F4-17FB7FE6D6AD}"/>
              </a:ext>
            </a:extLst>
          </p:cNvPr>
          <p:cNvSpPr>
            <a:spLocks noGrp="1"/>
          </p:cNvSpPr>
          <p:nvPr>
            <p:ph idx="1"/>
          </p:nvPr>
        </p:nvSpPr>
        <p:spPr>
          <a:xfrm>
            <a:off x="457200" y="1458000"/>
            <a:ext cx="8229600" cy="5400000"/>
          </a:xfrm>
        </p:spPr>
        <p:txBody>
          <a:bodyPr/>
          <a:lstStyle/>
          <a:p>
            <a:r>
              <a:rPr lang="nl-BE" dirty="0" err="1"/>
              <a:t>Dr</a:t>
            </a:r>
            <a:r>
              <a:rPr lang="nl-BE" dirty="0"/>
              <a:t> </a:t>
            </a:r>
            <a:r>
              <a:rPr lang="nl-BE" dirty="0" err="1" smtClean="0"/>
              <a:t>Eggermont</a:t>
            </a:r>
            <a:endParaRPr lang="nl-BE" dirty="0" smtClean="0"/>
          </a:p>
          <a:p>
            <a:endParaRPr lang="nl-BE" dirty="0"/>
          </a:p>
          <a:p>
            <a:endParaRPr lang="nl-BE" dirty="0" smtClean="0"/>
          </a:p>
          <a:p>
            <a:endParaRPr lang="nl-BE" dirty="0"/>
          </a:p>
          <a:p>
            <a:r>
              <a:rPr lang="nl-BE" dirty="0" err="1"/>
              <a:t>Dr</a:t>
            </a:r>
            <a:r>
              <a:rPr lang="nl-BE" dirty="0"/>
              <a:t> </a:t>
            </a:r>
            <a:r>
              <a:rPr lang="nl-BE" dirty="0" err="1" smtClean="0"/>
              <a:t>Plettinck</a:t>
            </a:r>
            <a:r>
              <a:rPr lang="nl-BE" dirty="0" smtClean="0"/>
              <a:t/>
            </a:r>
            <a:br>
              <a:rPr lang="nl-BE" dirty="0" smtClean="0"/>
            </a:br>
            <a:endParaRPr lang="nl-BE" dirty="0"/>
          </a:p>
          <a:p>
            <a:pPr marL="0" indent="0">
              <a:buNone/>
            </a:pPr>
            <a:r>
              <a:rPr lang="nl-BE" dirty="0"/>
              <a:t>Komen elk wekelijks op de afdelingen en bij de directie</a:t>
            </a:r>
          </a:p>
        </p:txBody>
      </p:sp>
      <p:pic>
        <p:nvPicPr>
          <p:cNvPr id="1028" name="Picture 4" descr="https://websites.mijndokter.be/groepspraktijksdw/wp-content/uploads/sites/1203/2022/06/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196" y="1189038"/>
            <a:ext cx="1562404" cy="1562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ebsites.mijndokter.be/groepspraktijksdw/wp-content/uploads/sites/1203/2022/06/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068" y="3047776"/>
            <a:ext cx="1543532" cy="154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61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2B6BA-DBF0-8F7A-E65B-1ECA3369FD90}"/>
              </a:ext>
            </a:extLst>
          </p:cNvPr>
          <p:cNvSpPr>
            <a:spLocks noGrp="1"/>
          </p:cNvSpPr>
          <p:nvPr>
            <p:ph type="ctrTitle"/>
          </p:nvPr>
        </p:nvSpPr>
        <p:spPr/>
        <p:txBody>
          <a:bodyPr/>
          <a:lstStyle/>
          <a:p>
            <a:r>
              <a:rPr lang="nl-BE" dirty="0"/>
              <a:t>Waar kan je terecht met vragen?</a:t>
            </a:r>
          </a:p>
        </p:txBody>
      </p:sp>
      <p:sp>
        <p:nvSpPr>
          <p:cNvPr id="3" name="Ondertitel 2">
            <a:extLst>
              <a:ext uri="{FF2B5EF4-FFF2-40B4-BE49-F238E27FC236}">
                <a16:creationId xmlns:a16="http://schemas.microsoft.com/office/drawing/2014/main" id="{721F3AB6-24BE-0E06-4BB2-8A05035A94B2}"/>
              </a:ext>
            </a:extLst>
          </p:cNvPr>
          <p:cNvSpPr>
            <a:spLocks noGrp="1"/>
          </p:cNvSpPr>
          <p:nvPr>
            <p:ph type="subTitle" idx="1"/>
          </p:nvPr>
        </p:nvSpPr>
        <p:spPr/>
        <p:txBody>
          <a:bodyPr/>
          <a:lstStyle/>
          <a:p>
            <a:endParaRPr lang="nl-BE" dirty="0"/>
          </a:p>
        </p:txBody>
      </p:sp>
    </p:spTree>
    <p:extLst>
      <p:ext uri="{BB962C8B-B14F-4D97-AF65-F5344CB8AC3E}">
        <p14:creationId xmlns:p14="http://schemas.microsoft.com/office/powerpoint/2010/main" val="667862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rgbClr val="395A88"/>
      </a:dk1>
      <a:lt1>
        <a:sysClr val="window" lastClr="FFFFFF"/>
      </a:lt1>
      <a:dk2>
        <a:srgbClr val="C8BB74"/>
      </a:dk2>
      <a:lt2>
        <a:srgbClr val="EEECE1"/>
      </a:lt2>
      <a:accent1>
        <a:srgbClr val="9CA8C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616</Words>
  <Application>Microsoft Office PowerPoint</Application>
  <PresentationFormat>Diavoorstelling (4:3)</PresentationFormat>
  <Paragraphs>79</Paragraphs>
  <Slides>27</Slides>
  <Notes>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27</vt:i4>
      </vt:variant>
    </vt:vector>
  </HeadingPairs>
  <TitlesOfParts>
    <vt:vector size="30" baseType="lpstr">
      <vt:lpstr>Arial</vt:lpstr>
      <vt:lpstr>Calibri</vt:lpstr>
      <vt:lpstr>Office Theme</vt:lpstr>
      <vt:lpstr>WELKOM</vt:lpstr>
      <vt:lpstr>Agendapunten </vt:lpstr>
      <vt:lpstr>Opvolging vorige gebruikersraad </vt:lpstr>
      <vt:lpstr>Nieuwe medewerkers</vt:lpstr>
      <vt:lpstr>PowerPoint-presentatie</vt:lpstr>
      <vt:lpstr>Externe samenwerkingen</vt:lpstr>
      <vt:lpstr>Samenwerkingen met externen</vt:lpstr>
      <vt:lpstr>Voorstelling CRA’s</vt:lpstr>
      <vt:lpstr>Waar kan je terecht met vragen?</vt:lpstr>
      <vt:lpstr>Waar kan je terecht met vragen?</vt:lpstr>
      <vt:lpstr>Suggestie- of ideeënbus</vt:lpstr>
      <vt:lpstr>PowerPoint-presentatie</vt:lpstr>
      <vt:lpstr>Signaalbus</vt:lpstr>
      <vt:lpstr>PowerPoint-presentatie</vt:lpstr>
      <vt:lpstr>Visietekst dementie</vt:lpstr>
      <vt:lpstr>Visietekst dementie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Animatie aanbod: blik op de toekomst</vt:lpstr>
      <vt:lpstr>Rondvraag </vt:lpstr>
      <vt:lpstr>Bedankt! </vt:lpstr>
    </vt:vector>
  </TitlesOfParts>
  <Company>De Facto Image Building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Voorbeeld template Powerpoint</dc:title>
  <dc:creator>Filip Houtman</dc:creator>
  <cp:lastModifiedBy>zorg1</cp:lastModifiedBy>
  <cp:revision>55</cp:revision>
  <cp:lastPrinted>2018-10-03T08:46:14Z</cp:lastPrinted>
  <dcterms:created xsi:type="dcterms:W3CDTF">2016-02-11T10:38:49Z</dcterms:created>
  <dcterms:modified xsi:type="dcterms:W3CDTF">2023-05-22T08:39:28Z</dcterms:modified>
</cp:coreProperties>
</file>